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315" r:id="rId19"/>
    <p:sldId id="274" r:id="rId20"/>
    <p:sldId id="275" r:id="rId21"/>
    <p:sldId id="276" r:id="rId22"/>
    <p:sldId id="277" r:id="rId23"/>
    <p:sldId id="279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316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17" r:id="rId45"/>
    <p:sldId id="303" r:id="rId46"/>
    <p:sldId id="305" r:id="rId47"/>
    <p:sldId id="306" r:id="rId48"/>
    <p:sldId id="307" r:id="rId49"/>
    <p:sldId id="308" r:id="rId50"/>
    <p:sldId id="309" r:id="rId51"/>
    <p:sldId id="311" r:id="rId52"/>
    <p:sldId id="310" r:id="rId53"/>
    <p:sldId id="312" r:id="rId54"/>
    <p:sldId id="313" r:id="rId55"/>
    <p:sldId id="314" r:id="rId56"/>
    <p:sldId id="319" r:id="rId57"/>
    <p:sldId id="320" r:id="rId58"/>
    <p:sldId id="318" r:id="rId59"/>
    <p:sldId id="327" r:id="rId60"/>
    <p:sldId id="326" r:id="rId61"/>
    <p:sldId id="322" r:id="rId62"/>
    <p:sldId id="323" r:id="rId63"/>
    <p:sldId id="324" r:id="rId64"/>
    <p:sldId id="32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12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176" y="2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8" d="100"/>
          <a:sy n="168" d="100"/>
        </p:scale>
        <p:origin x="15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822F5-6394-8D4F-924B-B0972EA30BA3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DED8-9056-BC4A-BF68-80C0A5EA3D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55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877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28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96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어떻게 이런 조작이 발생하지 않게 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어떻게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8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전자서명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68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43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982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423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90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7256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655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36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2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95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7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45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663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767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21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50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104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48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2574-9B41-624E-943F-752F42B939E1}" type="datetimeFigureOut">
              <a:rPr kumimoji="1" lang="ko-Kore-KR" altLang="en-US" smtClean="0"/>
              <a:t>2022. 1. 8.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806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mn178.github.io/online-tools/sha256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chain.com/btc/block/000000000000000000007e3db7887e12ab530882c7d44eb27efbf59d6ef9e45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oinmarketcap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9E9A-87A0-3341-95A6-CCB9A2760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4555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과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LSTM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이용한 가격 예측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7CFB5-ECCB-784F-8826-6D5E0CB5C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4344"/>
            <a:ext cx="9144000" cy="1655762"/>
          </a:xfrm>
        </p:spPr>
        <p:txBody>
          <a:bodyPr>
            <a:normAutofit/>
          </a:bodyPr>
          <a:lstStyle/>
          <a:p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안유진</a:t>
            </a:r>
          </a:p>
        </p:txBody>
      </p:sp>
    </p:spTree>
    <p:extLst>
      <p:ext uri="{BB962C8B-B14F-4D97-AF65-F5344CB8AC3E}">
        <p14:creationId xmlns:p14="http://schemas.microsoft.com/office/powerpoint/2010/main" val="341930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55113" y="1136458"/>
            <a:ext cx="5271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8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한달에 한번 정산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03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242500" y="881951"/>
            <a:ext cx="527124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6AD5E1-47C7-6B43-99D4-5A6DC6333267}"/>
              </a:ext>
            </a:extLst>
          </p:cNvPr>
          <p:cNvSpPr txBox="1"/>
          <p:nvPr/>
        </p:nvSpPr>
        <p:spPr>
          <a:xfrm>
            <a:off x="7226379" y="3236441"/>
            <a:ext cx="319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기록 가능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5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159C58-26E4-2345-AF2F-9E9DF68EB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55113" y="1133330"/>
            <a:ext cx="5373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FE93E4-2E1A-AB4E-B58A-C7077499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040" y="3573387"/>
            <a:ext cx="1002300" cy="797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D64028-F541-EF47-B6E1-4EEDF4B3C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040" y="2854266"/>
            <a:ext cx="1366162" cy="638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A276B5-BED9-6E4B-B3AC-E1EC92615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603" y="1975651"/>
            <a:ext cx="1002300" cy="7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D46A4-3049-0B4C-8312-600128D38E3A}"/>
              </a:ext>
            </a:extLst>
          </p:cNvPr>
          <p:cNvGrpSpPr/>
          <p:nvPr/>
        </p:nvGrpSpPr>
        <p:grpSpPr>
          <a:xfrm>
            <a:off x="6786694" y="1104119"/>
            <a:ext cx="2679216" cy="2426394"/>
            <a:chOff x="2919918" y="589053"/>
            <a:chExt cx="1308970" cy="11446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986BFB-F004-AB4F-B834-42499013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253" y="589053"/>
              <a:ext cx="1002300" cy="7979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00078-17D4-FD4D-BDF1-9901EE823393}"/>
                </a:ext>
              </a:extLst>
            </p:cNvPr>
            <p:cNvSpPr txBox="1"/>
            <p:nvPr/>
          </p:nvSpPr>
          <p:spPr>
            <a:xfrm>
              <a:off x="2919918" y="1559490"/>
              <a:ext cx="1308970" cy="1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en-US" altLang="ko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1100001</a:t>
              </a:r>
              <a:endPara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3D521D-30B3-3B49-B38C-8A9E39B770DC}"/>
              </a:ext>
            </a:extLst>
          </p:cNvPr>
          <p:cNvSpPr txBox="1"/>
          <p:nvPr/>
        </p:nvSpPr>
        <p:spPr>
          <a:xfrm>
            <a:off x="2447794" y="4540684"/>
            <a:ext cx="729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그냥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복사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하면 그만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……?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482C9F-1931-1A44-A836-30085A0390E9}"/>
              </a:ext>
            </a:extLst>
          </p:cNvPr>
          <p:cNvGrpSpPr/>
          <p:nvPr/>
        </p:nvGrpSpPr>
        <p:grpSpPr>
          <a:xfrm>
            <a:off x="2726090" y="1101182"/>
            <a:ext cx="2679216" cy="2429331"/>
            <a:chOff x="2919918" y="589053"/>
            <a:chExt cx="1308970" cy="11444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41E56D-E6E9-D54E-A32C-74D9F7B6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253" y="589053"/>
              <a:ext cx="1002300" cy="7979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A2BCA3-9481-294A-A43F-2FA021595225}"/>
                </a:ext>
              </a:extLst>
            </p:cNvPr>
            <p:cNvSpPr txBox="1"/>
            <p:nvPr/>
          </p:nvSpPr>
          <p:spPr>
            <a:xfrm>
              <a:off x="2919918" y="1559490"/>
              <a:ext cx="1308970" cy="17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en-US" altLang="ko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1100001</a:t>
              </a:r>
              <a:endPara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2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B9456A-2CBA-014E-8DA0-6385C9E6BA97}"/>
              </a:ext>
            </a:extLst>
          </p:cNvPr>
          <p:cNvSpPr/>
          <p:nvPr/>
        </p:nvSpPr>
        <p:spPr>
          <a:xfrm>
            <a:off x="529809" y="2121549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4C673-1B8F-BA42-AB49-156E458F6091}"/>
              </a:ext>
            </a:extLst>
          </p:cNvPr>
          <p:cNvSpPr txBox="1"/>
          <p:nvPr/>
        </p:nvSpPr>
        <p:spPr>
          <a:xfrm>
            <a:off x="3535266" y="413328"/>
            <a:ext cx="512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공개키 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개인키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49B52-4828-B049-832B-BCBA5E6065C7}"/>
              </a:ext>
            </a:extLst>
          </p:cNvPr>
          <p:cNvSpPr txBox="1"/>
          <p:nvPr/>
        </p:nvSpPr>
        <p:spPr>
          <a:xfrm>
            <a:off x="6582485" y="4419235"/>
            <a:ext cx="214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공개키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01101011…</a:t>
            </a:r>
          </a:p>
          <a:p>
            <a:r>
              <a:rPr kumimoji="1" lang="ko-KR" altLang="en-US" dirty="0"/>
              <a:t>개인키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11101011…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E3B8-1F22-9B4E-A55C-DD6517229CE6}"/>
              </a:ext>
            </a:extLst>
          </p:cNvPr>
          <p:cNvSpPr txBox="1"/>
          <p:nvPr/>
        </p:nvSpPr>
        <p:spPr>
          <a:xfrm>
            <a:off x="9608823" y="4419235"/>
            <a:ext cx="214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공개키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01101011…</a:t>
            </a:r>
          </a:p>
          <a:p>
            <a:r>
              <a:rPr kumimoji="1" lang="ko-KR" altLang="en-US" dirty="0"/>
              <a:t>개인키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11101011…</a:t>
            </a:r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1B6CD9-1D5D-794A-AA4F-573474D0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81" y="3487142"/>
            <a:ext cx="999593" cy="5758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2741E9-1207-0146-A827-AD61FE7538B9}"/>
              </a:ext>
            </a:extLst>
          </p:cNvPr>
          <p:cNvSpPr/>
          <p:nvPr/>
        </p:nvSpPr>
        <p:spPr>
          <a:xfrm>
            <a:off x="3440305" y="2121547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9EAEDC-6A80-5C44-ACC3-4A4C82D9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57" y="3487144"/>
            <a:ext cx="889612" cy="5758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4618ED-71D8-8A43-AA69-B21C49620377}"/>
              </a:ext>
            </a:extLst>
          </p:cNvPr>
          <p:cNvSpPr/>
          <p:nvPr/>
        </p:nvSpPr>
        <p:spPr>
          <a:xfrm>
            <a:off x="9492981" y="2106644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62A557-E29D-8C44-B0A6-D63EF4B894CC}"/>
              </a:ext>
            </a:extLst>
          </p:cNvPr>
          <p:cNvSpPr/>
          <p:nvPr/>
        </p:nvSpPr>
        <p:spPr>
          <a:xfrm>
            <a:off x="6582485" y="2121545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05006-282C-5949-93BE-BF01601E491D}"/>
              </a:ext>
            </a:extLst>
          </p:cNvPr>
          <p:cNvSpPr txBox="1"/>
          <p:nvPr/>
        </p:nvSpPr>
        <p:spPr>
          <a:xfrm>
            <a:off x="649465" y="2345523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A9FC9-B9D9-474C-8BFE-9FD1C5B6817E}"/>
              </a:ext>
            </a:extLst>
          </p:cNvPr>
          <p:cNvSpPr txBox="1"/>
          <p:nvPr/>
        </p:nvSpPr>
        <p:spPr>
          <a:xfrm>
            <a:off x="3617294" y="2352465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A78E3-E424-3B4A-9146-9E46843E8E83}"/>
              </a:ext>
            </a:extLst>
          </p:cNvPr>
          <p:cNvSpPr txBox="1"/>
          <p:nvPr/>
        </p:nvSpPr>
        <p:spPr>
          <a:xfrm>
            <a:off x="6895637" y="2345523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27B2D5-2C54-D144-8969-D324F85EBA77}"/>
              </a:ext>
            </a:extLst>
          </p:cNvPr>
          <p:cNvSpPr txBox="1"/>
          <p:nvPr/>
        </p:nvSpPr>
        <p:spPr>
          <a:xfrm>
            <a:off x="9724665" y="2352465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830006-D6AA-1E49-B1B7-9634C267A8AC}"/>
              </a:ext>
            </a:extLst>
          </p:cNvPr>
          <p:cNvSpPr txBox="1"/>
          <p:nvPr/>
        </p:nvSpPr>
        <p:spPr>
          <a:xfrm>
            <a:off x="6895637" y="3568510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0110001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5F57-FC9D-6A4F-9A44-607E58156E9F}"/>
              </a:ext>
            </a:extLst>
          </p:cNvPr>
          <p:cNvSpPr txBox="1"/>
          <p:nvPr/>
        </p:nvSpPr>
        <p:spPr>
          <a:xfrm>
            <a:off x="9688200" y="3568510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1101001</a:t>
            </a:r>
            <a:endParaRPr kumimoji="1" lang="ko-Kore-KR" altLang="en-US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1940B78-6CDF-BA48-8821-A19FD96526C9}"/>
              </a:ext>
            </a:extLst>
          </p:cNvPr>
          <p:cNvCxnSpPr>
            <a:cxnSpLocks/>
          </p:cNvCxnSpPr>
          <p:nvPr/>
        </p:nvCxnSpPr>
        <p:spPr>
          <a:xfrm>
            <a:off x="6096000" y="1342599"/>
            <a:ext cx="0" cy="4651513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5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7029A-5331-3942-8F05-09102D8D0394}"/>
              </a:ext>
            </a:extLst>
          </p:cNvPr>
          <p:cNvSpPr txBox="1"/>
          <p:nvPr/>
        </p:nvSpPr>
        <p:spPr>
          <a:xfrm>
            <a:off x="3252795" y="2751891"/>
            <a:ext cx="56864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메시지가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조금이라도 다르면 </a:t>
            </a:r>
            <a:r>
              <a:rPr kumimoji="1" lang="ko-KR" altLang="en-US" sz="32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완전히 다른 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 서명이 나온다</a:t>
            </a:r>
            <a:endParaRPr kumimoji="1" lang="en-US" altLang="ko-KR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28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8B83A8A-33EC-584A-810C-BDB0DE9E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764" y="2307105"/>
            <a:ext cx="7370523" cy="224379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kumimoji="1" lang="en-US" altLang="ko-Kore-KR" dirty="0"/>
          </a:p>
          <a:p>
            <a:pPr marL="0" indent="0" algn="ctr">
              <a:buNone/>
            </a:pPr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Sign(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개인키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Signature</a:t>
            </a:r>
          </a:p>
          <a:p>
            <a:pPr algn="ctr"/>
            <a:endParaRPr kumimoji="1" lang="en-US" altLang="ko-Kore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Verify(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Signature,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공개키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T/F</a:t>
            </a:r>
          </a:p>
        </p:txBody>
      </p:sp>
    </p:spTree>
    <p:extLst>
      <p:ext uri="{BB962C8B-B14F-4D97-AF65-F5344CB8AC3E}">
        <p14:creationId xmlns:p14="http://schemas.microsoft.com/office/powerpoint/2010/main" val="236868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73093-DA47-704D-9F70-B9A7A3196FC8}"/>
              </a:ext>
            </a:extLst>
          </p:cNvPr>
          <p:cNvSpPr txBox="1"/>
          <p:nvPr/>
        </p:nvSpPr>
        <p:spPr>
          <a:xfrm>
            <a:off x="2403952" y="2233582"/>
            <a:ext cx="738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Verify(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256bit Signature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공개키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7146FC-27E1-CB41-840D-890D86B0B838}"/>
              </a:ext>
            </a:extLst>
          </p:cNvPr>
          <p:cNvGrpSpPr/>
          <p:nvPr/>
        </p:nvGrpSpPr>
        <p:grpSpPr>
          <a:xfrm>
            <a:off x="4444833" y="4039644"/>
            <a:ext cx="3983549" cy="851836"/>
            <a:chOff x="3303875" y="3754457"/>
            <a:chExt cx="3983549" cy="851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EA4E1B-720E-2140-AACB-BB882E28DE89}"/>
                    </a:ext>
                  </a:extLst>
                </p:cNvPr>
                <p:cNvSpPr txBox="1"/>
                <p:nvPr/>
              </p:nvSpPr>
              <p:spPr>
                <a:xfrm>
                  <a:off x="3303875" y="3754457"/>
                  <a:ext cx="507306" cy="8518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𝟐𝟓𝟔</m:t>
                            </m:r>
                          </m:sup>
                        </m:sSup>
                      </m:oMath>
                    </m:oMathPara>
                  </a14:m>
                  <a:endParaRPr kumimoji="1" lang="en-US" altLang="ko-Kore-KR" sz="3600" b="1" dirty="0">
                    <a:solidFill>
                      <a:srgbClr val="FF0000"/>
                    </a:solidFill>
                  </a:endParaRPr>
                </a:p>
                <a:p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EA4E1B-720E-2140-AACB-BB882E28D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875" y="3754457"/>
                  <a:ext cx="507306" cy="851836"/>
                </a:xfrm>
                <a:prstGeom prst="rect">
                  <a:avLst/>
                </a:prstGeom>
                <a:blipFill>
                  <a:blip r:embed="rId2"/>
                  <a:stretch>
                    <a:fillRect l="-29268" r="-9512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D980B-AD1F-A44A-8C4F-1075CCE65A9A}"/>
                </a:ext>
              </a:extLst>
            </p:cNvPr>
            <p:cNvSpPr txBox="1"/>
            <p:nvPr/>
          </p:nvSpPr>
          <p:spPr>
            <a:xfrm>
              <a:off x="4208745" y="3811043"/>
              <a:ext cx="3078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개의</a:t>
              </a:r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전자 서명 중 하나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472BAC-D941-5E48-86E5-8E1B592EF8D4}"/>
              </a:ext>
            </a:extLst>
          </p:cNvPr>
          <p:cNvSpPr txBox="1"/>
          <p:nvPr/>
        </p:nvSpPr>
        <p:spPr>
          <a:xfrm>
            <a:off x="2170769" y="2986564"/>
            <a:ext cx="785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을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소유한다는 것은 무슨 의미일까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82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6A8710-D58E-494D-8D41-6712622CD8A3}"/>
              </a:ext>
            </a:extLst>
          </p:cNvPr>
          <p:cNvSpPr txBox="1"/>
          <p:nvPr/>
        </p:nvSpPr>
        <p:spPr>
          <a:xfrm>
            <a:off x="2019708" y="3136612"/>
            <a:ext cx="844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/>
              <a:t>Verify(</a:t>
            </a:r>
            <a:r>
              <a:rPr kumimoji="1" lang="ko-KR" altLang="en-US" sz="3200" b="1" dirty="0"/>
              <a:t>메시지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256bit Signature, </a:t>
            </a:r>
            <a:r>
              <a:rPr kumimoji="1" lang="ko-KR" altLang="en-US" sz="3200" b="1" dirty="0"/>
              <a:t>공개키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=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True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8583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92117" y="1164504"/>
            <a:ext cx="5373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0010001 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1010010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0101010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03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한달에 한번 정산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6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888" y="881951"/>
            <a:ext cx="53736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0010001 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1010010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0101010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0000101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753FB-8164-FF4A-8526-9870C8F7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47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미리 </a:t>
            </a:r>
            <a:r>
              <a:rPr kumimoji="1" lang="ko-KR" altLang="en-US" sz="32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적립해둔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금액 이상으로는 지출 불가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678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적립한 금액 이상으로 지출 불가하다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65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710D5ED-FA76-0243-B639-D06561D7379A}"/>
              </a:ext>
            </a:extLst>
          </p:cNvPr>
          <p:cNvGrpSpPr/>
          <p:nvPr/>
        </p:nvGrpSpPr>
        <p:grpSpPr>
          <a:xfrm>
            <a:off x="1128323" y="982176"/>
            <a:ext cx="9935354" cy="4893647"/>
            <a:chOff x="1698166" y="902511"/>
            <a:chExt cx="9935354" cy="48936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7EDF2A-0CE8-F54F-934B-CCD108336EA8}"/>
                </a:ext>
              </a:extLst>
            </p:cNvPr>
            <p:cNvSpPr txBox="1"/>
            <p:nvPr/>
          </p:nvSpPr>
          <p:spPr>
            <a:xfrm>
              <a:off x="1698166" y="902511"/>
              <a:ext cx="5373659" cy="48936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ore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윈터에게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0010001 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카리나에게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1010010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2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지젤에게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0101010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3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카리나에게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50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0000101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……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06457-0F05-684B-BA4C-5BC57F46BE2C}"/>
                </a:ext>
              </a:extLst>
            </p:cNvPr>
            <p:cNvSpPr txBox="1"/>
            <p:nvPr/>
          </p:nvSpPr>
          <p:spPr>
            <a:xfrm>
              <a:off x="7071825" y="902511"/>
              <a:ext cx="4561695" cy="48936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닝닝의</a:t>
              </a:r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잔고</a:t>
              </a:r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80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</a:t>
              </a:r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</a:t>
              </a:r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잔액부족</a:t>
              </a:r>
              <a:endParaRPr kumimoji="1" lang="en-US" altLang="ko-KR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47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693E939F-0B74-964C-9CAB-40F81C38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81" y="1810010"/>
            <a:ext cx="4169610" cy="2774515"/>
          </a:xfrm>
          <a:prstGeom prst="rect">
            <a:avLst/>
          </a:prstGeom>
        </p:spPr>
      </p:pic>
      <p:sp>
        <p:nvSpPr>
          <p:cNvPr id="10" name="왼쪽/오른쪽 화살표[L] 9">
            <a:extLst>
              <a:ext uri="{FF2B5EF4-FFF2-40B4-BE49-F238E27FC236}">
                <a16:creationId xmlns:a16="http://schemas.microsoft.com/office/drawing/2014/main" id="{56BAB499-F798-DB4C-8B82-6894F01A25D9}"/>
              </a:ext>
            </a:extLst>
          </p:cNvPr>
          <p:cNvSpPr/>
          <p:nvPr/>
        </p:nvSpPr>
        <p:spPr>
          <a:xfrm>
            <a:off x="4154059" y="2954307"/>
            <a:ext cx="2599150" cy="484632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BAEA07-F4F8-2B40-995F-1BF4BD3434DD}"/>
              </a:ext>
            </a:extLst>
          </p:cNvPr>
          <p:cNvGrpSpPr/>
          <p:nvPr/>
        </p:nvGrpSpPr>
        <p:grpSpPr>
          <a:xfrm>
            <a:off x="1035034" y="1809365"/>
            <a:ext cx="2599150" cy="2774515"/>
            <a:chOff x="1180808" y="1810010"/>
            <a:chExt cx="2599150" cy="277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4A2AA6-74C1-184F-A73F-AAD44F175417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C8340-24F6-2B4E-B9C9-AB520C5EE060}"/>
                </a:ext>
              </a:extLst>
            </p:cNvPr>
            <p:cNvSpPr txBox="1"/>
            <p:nvPr/>
          </p:nvSpPr>
          <p:spPr>
            <a:xfrm>
              <a:off x="2023183" y="2923983"/>
              <a:ext cx="914400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194E7B2-641F-F044-8ED2-B171C2E44A48}"/>
              </a:ext>
            </a:extLst>
          </p:cNvPr>
          <p:cNvGrpSpPr/>
          <p:nvPr/>
        </p:nvGrpSpPr>
        <p:grpSpPr>
          <a:xfrm>
            <a:off x="1217933" y="424069"/>
            <a:ext cx="4861404" cy="6009861"/>
            <a:chOff x="1180808" y="1810010"/>
            <a:chExt cx="2599150" cy="27745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29FC6-5127-464D-BCF8-B78B0F2C3D59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1F789-CFB2-1249-9ABC-ACC3CBF70B70}"/>
                </a:ext>
              </a:extLst>
            </p:cNvPr>
            <p:cNvSpPr txBox="1"/>
            <p:nvPr/>
          </p:nvSpPr>
          <p:spPr>
            <a:xfrm>
              <a:off x="2023183" y="1976175"/>
              <a:ext cx="914400" cy="21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9B6517-63B3-8940-BB91-2F5E0FD63085}"/>
              </a:ext>
            </a:extLst>
          </p:cNvPr>
          <p:cNvSpPr txBox="1"/>
          <p:nvPr/>
        </p:nvSpPr>
        <p:spPr>
          <a:xfrm>
            <a:off x="1461247" y="1882588"/>
            <a:ext cx="39175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</a:t>
            </a:r>
          </a:p>
          <a:p>
            <a:pPr marL="342900" indent="-342900">
              <a:buAutoNum type="arabicPeriod"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algn="ctr"/>
            <a:r>
              <a:rPr kumimoji="1" lang="en-US" altLang="ko-KR" dirty="0"/>
              <a:t>…….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EC728-2173-8B46-8340-9185086EF33B}"/>
              </a:ext>
            </a:extLst>
          </p:cNvPr>
          <p:cNvSpPr txBox="1"/>
          <p:nvPr/>
        </p:nvSpPr>
        <p:spPr>
          <a:xfrm>
            <a:off x="7521777" y="2967335"/>
            <a:ext cx="36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실물 화폐가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필요없어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…..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26580B-8634-7A4D-B9EB-64D0B19562C2}"/>
              </a:ext>
            </a:extLst>
          </p:cNvPr>
          <p:cNvCxnSpPr>
            <a:cxnSpLocks/>
          </p:cNvCxnSpPr>
          <p:nvPr/>
        </p:nvCxnSpPr>
        <p:spPr>
          <a:xfrm>
            <a:off x="7063409" y="424069"/>
            <a:ext cx="0" cy="600986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2937D634-6EBE-6A46-B3F3-645D6380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5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27675960-85FD-5047-B902-FF449E861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6" b="108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7524E-B7F3-A64E-9B65-51DF23E0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4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6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(Decentralization)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9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D2142-A6DA-A246-BE2D-A552CF7F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94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200" b="1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r>
              <a:rPr kumimoji="1" lang="ko-KR" altLang="en-US" sz="32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향한 의문점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6A90D-4919-A546-8723-D128293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장부의 호스트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(host)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는 누구인가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통제하는가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42" y="0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15" y="0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042" y="4508535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15" y="4470257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3483628" y="2272916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43215" y="5588068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4243216" y="1041261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8246002" y="2234639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4243213" y="1323723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4243214" y="1290994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44DE4F-0F8E-5746-B350-D21521CD8318}"/>
              </a:ext>
            </a:extLst>
          </p:cNvPr>
          <p:cNvGrpSpPr/>
          <p:nvPr/>
        </p:nvGrpSpPr>
        <p:grpSpPr>
          <a:xfrm>
            <a:off x="1204870" y="0"/>
            <a:ext cx="1154523" cy="1490597"/>
            <a:chOff x="1180808" y="1810010"/>
            <a:chExt cx="2599150" cy="27745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C5AC36-496D-944B-91EE-EDE9E18A599C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C1673-E971-B54B-962F-B1FADD33D928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F4E8C2-E130-244E-862D-6B063C9E694C}"/>
              </a:ext>
            </a:extLst>
          </p:cNvPr>
          <p:cNvGrpSpPr/>
          <p:nvPr/>
        </p:nvGrpSpPr>
        <p:grpSpPr>
          <a:xfrm>
            <a:off x="9467958" y="-1"/>
            <a:ext cx="1154523" cy="1490597"/>
            <a:chOff x="1180808" y="1810010"/>
            <a:chExt cx="2599150" cy="277451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C88C1A-27FE-1B4E-819F-387C476B5D80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61E0A-78BA-C241-98AA-16F263527B6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F767B96-80FD-654F-9346-26DF80FB6C01}"/>
              </a:ext>
            </a:extLst>
          </p:cNvPr>
          <p:cNvGrpSpPr/>
          <p:nvPr/>
        </p:nvGrpSpPr>
        <p:grpSpPr>
          <a:xfrm>
            <a:off x="1204869" y="5286648"/>
            <a:ext cx="1154523" cy="1490597"/>
            <a:chOff x="1180808" y="1810010"/>
            <a:chExt cx="2599150" cy="277451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D087E7-5772-A343-8A79-6786D862491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A70CE-1162-1145-A63E-FD159D584317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479B4-2FC2-EB4F-9C1D-099FE8BCC800}"/>
              </a:ext>
            </a:extLst>
          </p:cNvPr>
          <p:cNvGrpSpPr/>
          <p:nvPr/>
        </p:nvGrpSpPr>
        <p:grpSpPr>
          <a:xfrm>
            <a:off x="9467957" y="5286647"/>
            <a:ext cx="1154523" cy="1490597"/>
            <a:chOff x="1180808" y="1810010"/>
            <a:chExt cx="2599150" cy="277451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01AEE4-54C3-134B-99DF-3D7C83C85053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3A4B2-D3AD-9C41-B827-0148FBC58FC6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483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5B1AB8-014C-8844-808C-07EA45933D36}"/>
              </a:ext>
            </a:extLst>
          </p:cNvPr>
          <p:cNvGrpSpPr/>
          <p:nvPr/>
        </p:nvGrpSpPr>
        <p:grpSpPr>
          <a:xfrm>
            <a:off x="2084777" y="3124051"/>
            <a:ext cx="1154523" cy="1490597"/>
            <a:chOff x="1180806" y="1810008"/>
            <a:chExt cx="2599150" cy="27745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0179E-1F29-6B46-85E7-691570C76102}"/>
                </a:ext>
              </a:extLst>
            </p:cNvPr>
            <p:cNvSpPr/>
            <p:nvPr/>
          </p:nvSpPr>
          <p:spPr>
            <a:xfrm>
              <a:off x="1180806" y="1810008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5334C7-2CFD-314C-A457-F5251A58EE2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C5CE87-83EB-A249-90E4-C90ECD0B6510}"/>
              </a:ext>
            </a:extLst>
          </p:cNvPr>
          <p:cNvGrpSpPr/>
          <p:nvPr/>
        </p:nvGrpSpPr>
        <p:grpSpPr>
          <a:xfrm>
            <a:off x="4180110" y="3124052"/>
            <a:ext cx="1154523" cy="1490597"/>
            <a:chOff x="1180808" y="1810010"/>
            <a:chExt cx="2599150" cy="27745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082A4D-116A-EA4D-9C1C-584DFCF112D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BE3BF2-0AE0-504F-9E7C-69E3E8FC3951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DD15AE-D0CA-EF4C-B803-6C6F6C067737}"/>
              </a:ext>
            </a:extLst>
          </p:cNvPr>
          <p:cNvGrpSpPr/>
          <p:nvPr/>
        </p:nvGrpSpPr>
        <p:grpSpPr>
          <a:xfrm>
            <a:off x="6585199" y="3124052"/>
            <a:ext cx="1154523" cy="1490597"/>
            <a:chOff x="1180808" y="1810010"/>
            <a:chExt cx="2599150" cy="27745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277E6C-4C0B-3848-95F7-A5A13EC04F52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F1C60-D962-9B4E-9AC6-2391D51DBDC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DD2DB6-FCEF-8249-BDAF-B19F32A50C30}"/>
              </a:ext>
            </a:extLst>
          </p:cNvPr>
          <p:cNvGrpSpPr/>
          <p:nvPr/>
        </p:nvGrpSpPr>
        <p:grpSpPr>
          <a:xfrm>
            <a:off x="8990288" y="3124051"/>
            <a:ext cx="1154523" cy="1490597"/>
            <a:chOff x="1180808" y="1810010"/>
            <a:chExt cx="2599150" cy="277451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143787-5E0A-834A-BF72-E74AE831C934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3DB0EA-3E03-624D-9914-66B566B2C37C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E4B939-D983-AE4D-84B8-7DDD6377E929}"/>
              </a:ext>
            </a:extLst>
          </p:cNvPr>
          <p:cNvSpPr txBox="1"/>
          <p:nvPr/>
        </p:nvSpPr>
        <p:spPr>
          <a:xfrm>
            <a:off x="3411579" y="1043024"/>
            <a:ext cx="511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모두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장부인가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거래의 순서가 모두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내용이 모두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49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적립한 금액 이상으로 지출 불가하다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되려면 더 필요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81815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194E7B2-641F-F044-8ED2-B171C2E44A48}"/>
              </a:ext>
            </a:extLst>
          </p:cNvPr>
          <p:cNvGrpSpPr/>
          <p:nvPr/>
        </p:nvGrpSpPr>
        <p:grpSpPr>
          <a:xfrm>
            <a:off x="754107" y="424069"/>
            <a:ext cx="4861404" cy="6009861"/>
            <a:chOff x="1180808" y="1810010"/>
            <a:chExt cx="2599150" cy="27745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29FC6-5127-464D-BCF8-B78B0F2C3D59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1F789-CFB2-1249-9ABC-ACC3CBF70B70}"/>
                </a:ext>
              </a:extLst>
            </p:cNvPr>
            <p:cNvSpPr txBox="1"/>
            <p:nvPr/>
          </p:nvSpPr>
          <p:spPr>
            <a:xfrm>
              <a:off x="2023183" y="1976175"/>
              <a:ext cx="914400" cy="21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9B6517-63B3-8940-BB91-2F5E0FD63085}"/>
              </a:ext>
            </a:extLst>
          </p:cNvPr>
          <p:cNvSpPr txBox="1"/>
          <p:nvPr/>
        </p:nvSpPr>
        <p:spPr>
          <a:xfrm>
            <a:off x="1461247" y="1882588"/>
            <a:ext cx="39175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</a:t>
            </a:r>
          </a:p>
          <a:p>
            <a:pPr marL="342900" indent="-342900">
              <a:buAutoNum type="arabicPeriod"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algn="ctr"/>
            <a:r>
              <a:rPr kumimoji="1" lang="en-US" altLang="ko-KR" dirty="0"/>
              <a:t>…….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EC728-2173-8B46-8340-9185086EF33B}"/>
              </a:ext>
            </a:extLst>
          </p:cNvPr>
          <p:cNvSpPr txBox="1"/>
          <p:nvPr/>
        </p:nvSpPr>
        <p:spPr>
          <a:xfrm>
            <a:off x="7508524" y="2875000"/>
            <a:ext cx="368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전산 작업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454E-5BA4-E043-A0E9-0E99CB1E983E}"/>
              </a:ext>
            </a:extLst>
          </p:cNvPr>
          <p:cNvSpPr txBox="1"/>
          <p:nvPr/>
        </p:nvSpPr>
        <p:spPr>
          <a:xfrm>
            <a:off x="6468425" y="2782666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/>
              <a:t>+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9113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DA95C4-BFE1-2D4D-87E1-8198D0E01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47674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</a:t>
            </a:r>
            <a:r>
              <a:rPr kumimoji="1" lang="ko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해시 함수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888BCE0-EE4E-CB41-868A-91B877B3E2DA}"/>
              </a:ext>
            </a:extLst>
          </p:cNvPr>
          <p:cNvSpPr txBox="1">
            <a:spLocks/>
          </p:cNvSpPr>
          <p:nvPr/>
        </p:nvSpPr>
        <p:spPr>
          <a:xfrm>
            <a:off x="838200" y="3804314"/>
            <a:ext cx="10515600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 내역 조작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 충돌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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 전산학적으로 불가능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68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684F6-32AA-ED47-824D-90F35C43CA76}"/>
              </a:ext>
            </a:extLst>
          </p:cNvPr>
          <p:cNvSpPr txBox="1"/>
          <p:nvPr/>
        </p:nvSpPr>
        <p:spPr>
          <a:xfrm>
            <a:off x="5092033" y="2598003"/>
            <a:ext cx="20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 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1A412-BBB6-2046-94B2-5606DBF0B9E6}"/>
              </a:ext>
            </a:extLst>
          </p:cNvPr>
          <p:cNvSpPr/>
          <p:nvPr/>
        </p:nvSpPr>
        <p:spPr>
          <a:xfrm>
            <a:off x="3582395" y="3244334"/>
            <a:ext cx="502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https://emn178.github.io/online-tools/sha256.html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4732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C585D-3CEA-4B4B-A528-F1B23079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16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0F92D-0DC3-3E4F-BB22-362294BD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Output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대한 예측이 원천적으로 불가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 해시 함수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결과값을 통해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입력값을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알아내는 것이 현실적으로 불가능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Input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값을 찾는 유일한 방법은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350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13E0C1A-E0B6-A14A-92E6-89668CA24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4431AEBC-FCCB-8E45-A0E2-AE19387D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F484E-4394-B840-ADB2-8B5413DBB242}"/>
                  </a:ext>
                </a:extLst>
              </p:cNvPr>
              <p:cNvSpPr txBox="1"/>
              <p:nvPr/>
            </p:nvSpPr>
            <p:spPr>
              <a:xfrm>
                <a:off x="5446301" y="2726500"/>
                <a:ext cx="1299395" cy="70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sup>
                      </m:sSup>
                    </m:oMath>
                  </m:oMathPara>
                </a14:m>
                <a:endParaRPr kumimoji="1" lang="en-US" altLang="ko-KR" sz="4400" b="1" dirty="0">
                  <a:solidFill>
                    <a:srgbClr val="FFFF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F484E-4394-B840-ADB2-8B5413DB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301" y="2726500"/>
                <a:ext cx="1299395" cy="702500"/>
              </a:xfrm>
              <a:prstGeom prst="rect">
                <a:avLst/>
              </a:prstGeom>
              <a:blipFill>
                <a:blip r:embed="rId2"/>
                <a:stretch>
                  <a:fillRect l="-6731" r="-962" b="-70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A75BEE2B-B54F-8940-8D6A-0727637630C9}"/>
              </a:ext>
            </a:extLst>
          </p:cNvPr>
          <p:cNvSpPr/>
          <p:nvPr/>
        </p:nvSpPr>
        <p:spPr>
          <a:xfrm>
            <a:off x="5144489" y="3720323"/>
            <a:ext cx="190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http://google.com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3491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E763-42D7-2642-80E1-81EFC1C6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=&gt; Proof of Work(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 증명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18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CF25586-B8B0-0C42-ABA3-A38EA985AFDA}"/>
              </a:ext>
            </a:extLst>
          </p:cNvPr>
          <p:cNvSpPr/>
          <p:nvPr/>
        </p:nvSpPr>
        <p:spPr>
          <a:xfrm>
            <a:off x="6561194" y="3071014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9AC8E-F99D-3049-B712-BB32C7F91500}"/>
              </a:ext>
            </a:extLst>
          </p:cNvPr>
          <p:cNvSpPr txBox="1"/>
          <p:nvPr/>
        </p:nvSpPr>
        <p:spPr>
          <a:xfrm>
            <a:off x="6268070" y="2527155"/>
            <a:ext cx="134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endParaRPr kumimoji="1" lang="ko-Kore-KR" altLang="en-US" sz="24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A01760-DE29-124F-9C3E-DC78F726849C}"/>
              </a:ext>
            </a:extLst>
          </p:cNvPr>
          <p:cNvSpPr txBox="1"/>
          <p:nvPr/>
        </p:nvSpPr>
        <p:spPr>
          <a:xfrm>
            <a:off x="8065637" y="2482333"/>
            <a:ext cx="3372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첫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자리가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인 이진수를 찾기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8A21F8-3C1A-874B-9E56-63ECB2688DF7}"/>
                  </a:ext>
                </a:extLst>
              </p:cNvPr>
              <p:cNvSpPr txBox="1"/>
              <p:nvPr/>
            </p:nvSpPr>
            <p:spPr>
              <a:xfrm>
                <a:off x="9343031" y="3635182"/>
                <a:ext cx="860748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</m:sup>
                      </m:sSup>
                    </m:oMath>
                  </m:oMathPara>
                </a14:m>
                <a:endParaRPr kumimoji="1" lang="en-US" altLang="ko-KR" sz="3600" b="1" dirty="0">
                  <a:solidFill>
                    <a:srgbClr val="FFFF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8A21F8-3C1A-874B-9E56-63ECB268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31" y="3635182"/>
                <a:ext cx="860748" cy="566565"/>
              </a:xfrm>
              <a:prstGeom prst="rect">
                <a:avLst/>
              </a:prstGeom>
              <a:blipFill>
                <a:blip r:embed="rId2"/>
                <a:stretch>
                  <a:fillRect l="-7246" r="-1449" b="-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964959-1957-354B-81DD-0A04E7846374}"/>
              </a:ext>
            </a:extLst>
          </p:cNvPr>
          <p:cNvGrpSpPr/>
          <p:nvPr/>
        </p:nvGrpSpPr>
        <p:grpSpPr>
          <a:xfrm>
            <a:off x="754107" y="424069"/>
            <a:ext cx="4861404" cy="6009861"/>
            <a:chOff x="1180808" y="1810010"/>
            <a:chExt cx="2599150" cy="277451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0CBC0B-86A3-6D4C-9637-A4068FE07094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CE566-CED7-5145-92F2-C16B264CC88D}"/>
                </a:ext>
              </a:extLst>
            </p:cNvPr>
            <p:cNvSpPr txBox="1"/>
            <p:nvPr/>
          </p:nvSpPr>
          <p:spPr>
            <a:xfrm>
              <a:off x="2023183" y="1976175"/>
              <a:ext cx="914400" cy="21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ACDA68-C1B7-2842-A7E6-B295116ABBA5}"/>
              </a:ext>
            </a:extLst>
          </p:cNvPr>
          <p:cNvSpPr txBox="1"/>
          <p:nvPr/>
        </p:nvSpPr>
        <p:spPr>
          <a:xfrm>
            <a:off x="1132829" y="1605591"/>
            <a:ext cx="3917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</a:t>
            </a:r>
          </a:p>
          <a:p>
            <a:pPr marL="342900" indent="-342900">
              <a:buAutoNum type="arabicPeriod"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1B3FD-160A-354A-A1FF-106FE4E6A75C}"/>
              </a:ext>
            </a:extLst>
          </p:cNvPr>
          <p:cNvSpPr txBox="1"/>
          <p:nvPr/>
        </p:nvSpPr>
        <p:spPr>
          <a:xfrm>
            <a:off x="1132829" y="5389509"/>
            <a:ext cx="278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134285319234231</a:t>
            </a:r>
            <a:r>
              <a:rPr kumimoji="1" lang="ko-KR" altLang="en-US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(Nonce)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 Proof of Work</a:t>
            </a:r>
            <a:endParaRPr kumimoji="1" lang="ko-Kore-KR" altLang="en-US" b="1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04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EEDE3-942B-1B40-A3D2-3459D46C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POW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증명방식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C3BD5-A958-374B-BB73-9DFA6BEE9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938"/>
            <a:ext cx="10515600" cy="4351338"/>
          </a:xfrm>
        </p:spPr>
        <p:txBody>
          <a:bodyPr/>
          <a:lstStyle/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같은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암호화 해시 함수를 적용했을 때 요구하는 숫자를 찾았다는 것 자체가 작업에 대한 증명이다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한번 찾은 값에 대해서 맞는 값인지 재확인 하는 일은 대입만 하면 되니까 쉽다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 조작이 더 어려워지는 것은 조작을 하는 순간 </a:t>
            </a:r>
            <a:r>
              <a:rPr kumimoji="1" lang="en-US" altLang="ko-KR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Nonce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찾기 위해 평균적으로 약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억번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연산을 거쳐야 한다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7015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42" y="0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15" y="0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042" y="4508535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15" y="4470257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3483628" y="2272916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43215" y="5588068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4243216" y="1041261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8246002" y="2234639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4243213" y="1323723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4243214" y="1290994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44DE4F-0F8E-5746-B350-D21521CD8318}"/>
              </a:ext>
            </a:extLst>
          </p:cNvPr>
          <p:cNvGrpSpPr/>
          <p:nvPr/>
        </p:nvGrpSpPr>
        <p:grpSpPr>
          <a:xfrm>
            <a:off x="1204870" y="0"/>
            <a:ext cx="1154523" cy="1490597"/>
            <a:chOff x="1180808" y="1810010"/>
            <a:chExt cx="2599150" cy="27745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C5AC36-496D-944B-91EE-EDE9E18A599C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C1673-E971-B54B-962F-B1FADD33D928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F4E8C2-E130-244E-862D-6B063C9E694C}"/>
              </a:ext>
            </a:extLst>
          </p:cNvPr>
          <p:cNvGrpSpPr/>
          <p:nvPr/>
        </p:nvGrpSpPr>
        <p:grpSpPr>
          <a:xfrm>
            <a:off x="9467958" y="-1"/>
            <a:ext cx="1154523" cy="1490597"/>
            <a:chOff x="1180808" y="1810010"/>
            <a:chExt cx="2599150" cy="277451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C88C1A-27FE-1B4E-819F-387C476B5D80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61E0A-78BA-C241-98AA-16F263527B6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F767B96-80FD-654F-9346-26DF80FB6C01}"/>
              </a:ext>
            </a:extLst>
          </p:cNvPr>
          <p:cNvGrpSpPr/>
          <p:nvPr/>
        </p:nvGrpSpPr>
        <p:grpSpPr>
          <a:xfrm>
            <a:off x="1204869" y="5286648"/>
            <a:ext cx="1154523" cy="1490597"/>
            <a:chOff x="1180808" y="1810010"/>
            <a:chExt cx="2599150" cy="277451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D087E7-5772-A343-8A79-6786D862491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A70CE-1162-1145-A63E-FD159D584317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479B4-2FC2-EB4F-9C1D-099FE8BCC800}"/>
              </a:ext>
            </a:extLst>
          </p:cNvPr>
          <p:cNvGrpSpPr/>
          <p:nvPr/>
        </p:nvGrpSpPr>
        <p:grpSpPr>
          <a:xfrm>
            <a:off x="9467957" y="5286647"/>
            <a:ext cx="1154523" cy="1490597"/>
            <a:chOff x="1180808" y="1810010"/>
            <a:chExt cx="2599150" cy="277451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01AEE4-54C3-134B-99DF-3D7C83C85053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3A4B2-D3AD-9C41-B827-0148FBC58FC6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279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BCE9F66-77DA-9D4E-BE74-9C3854E5777B}"/>
              </a:ext>
            </a:extLst>
          </p:cNvPr>
          <p:cNvSpPr/>
          <p:nvPr/>
        </p:nvSpPr>
        <p:spPr>
          <a:xfrm>
            <a:off x="1346506" y="1141425"/>
            <a:ext cx="1356306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AFF5DB14-BF24-9248-A37A-3524E1686B88}"/>
              </a:ext>
            </a:extLst>
          </p:cNvPr>
          <p:cNvSpPr/>
          <p:nvPr/>
        </p:nvSpPr>
        <p:spPr>
          <a:xfrm>
            <a:off x="1808145" y="318796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61224F-7807-3B48-AA91-0CAFAAE8B1C3}"/>
              </a:ext>
            </a:extLst>
          </p:cNvPr>
          <p:cNvSpPr txBox="1"/>
          <p:nvPr/>
        </p:nvSpPr>
        <p:spPr>
          <a:xfrm>
            <a:off x="3517181" y="4759484"/>
            <a:ext cx="487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앞자리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개가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이루어진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256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자리 이진수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C2A4C-315F-E948-B97D-1CF0FAF10B38}"/>
              </a:ext>
            </a:extLst>
          </p:cNvPr>
          <p:cNvSpPr/>
          <p:nvPr/>
        </p:nvSpPr>
        <p:spPr>
          <a:xfrm>
            <a:off x="5252796" y="1141424"/>
            <a:ext cx="1321633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CB94F2D2-6899-1A4A-87AC-9210397D6DAC}"/>
              </a:ext>
            </a:extLst>
          </p:cNvPr>
          <p:cNvSpPr/>
          <p:nvPr/>
        </p:nvSpPr>
        <p:spPr>
          <a:xfrm>
            <a:off x="5713810" y="318796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6B55D0B4-F533-A740-8142-5627DE1E59C6}"/>
              </a:ext>
            </a:extLst>
          </p:cNvPr>
          <p:cNvCxnSpPr>
            <a:cxnSpLocks/>
          </p:cNvCxnSpPr>
          <p:nvPr/>
        </p:nvCxnSpPr>
        <p:spPr>
          <a:xfrm flipV="1">
            <a:off x="2789361" y="1185001"/>
            <a:ext cx="2314085" cy="1286262"/>
          </a:xfrm>
          <a:prstGeom prst="bentConnector3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2C4AD14B-B002-6D4E-BAC8-CFCA270927FC}"/>
              </a:ext>
            </a:extLst>
          </p:cNvPr>
          <p:cNvCxnSpPr>
            <a:cxnSpLocks/>
          </p:cNvCxnSpPr>
          <p:nvPr/>
        </p:nvCxnSpPr>
        <p:spPr>
          <a:xfrm flipV="1">
            <a:off x="6747527" y="1231229"/>
            <a:ext cx="2187855" cy="1310991"/>
          </a:xfrm>
          <a:prstGeom prst="bentConnector3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56FD0F0-2F00-0044-9A15-F181B4E27959}"/>
              </a:ext>
            </a:extLst>
          </p:cNvPr>
          <p:cNvSpPr txBox="1"/>
          <p:nvPr/>
        </p:nvSpPr>
        <p:spPr>
          <a:xfrm>
            <a:off x="4558135" y="5796695"/>
            <a:ext cx="279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블록체인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548F-E556-6A4B-BC41-FB7B540352C2}"/>
              </a:ext>
            </a:extLst>
          </p:cNvPr>
          <p:cNvSpPr txBox="1"/>
          <p:nvPr/>
        </p:nvSpPr>
        <p:spPr>
          <a:xfrm>
            <a:off x="1443911" y="1185001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7C6B19-B763-624C-8715-C3181C92FA27}"/>
              </a:ext>
            </a:extLst>
          </p:cNvPr>
          <p:cNvSpPr txBox="1"/>
          <p:nvPr/>
        </p:nvSpPr>
        <p:spPr>
          <a:xfrm>
            <a:off x="5306101" y="1162265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442EC2-5B22-9842-AB37-9A72D0600B36}"/>
              </a:ext>
            </a:extLst>
          </p:cNvPr>
          <p:cNvGrpSpPr/>
          <p:nvPr/>
        </p:nvGrpSpPr>
        <p:grpSpPr>
          <a:xfrm>
            <a:off x="9333532" y="1185001"/>
            <a:ext cx="803384" cy="1271958"/>
            <a:chOff x="1652990" y="794738"/>
            <a:chExt cx="803384" cy="127195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EBA542-B134-8A48-93C1-A90E9C75B5D8}"/>
                </a:ext>
              </a:extLst>
            </p:cNvPr>
            <p:cNvSpPr txBox="1"/>
            <p:nvPr/>
          </p:nvSpPr>
          <p:spPr>
            <a:xfrm>
              <a:off x="1655005" y="794738"/>
              <a:ext cx="780346" cy="30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장부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DCC8-35ED-9C46-9427-8B58BEAA74CB}"/>
                </a:ext>
              </a:extLst>
            </p:cNvPr>
            <p:cNvSpPr txBox="1"/>
            <p:nvPr/>
          </p:nvSpPr>
          <p:spPr>
            <a:xfrm>
              <a:off x="1676028" y="1190148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</a:rPr>
                <a:t>거래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B10ED7-C4F5-284C-89E4-7A8448934BC0}"/>
                </a:ext>
              </a:extLst>
            </p:cNvPr>
            <p:cNvSpPr txBox="1"/>
            <p:nvPr/>
          </p:nvSpPr>
          <p:spPr>
            <a:xfrm>
              <a:off x="1652990" y="1697364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POW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1454C54-AFA7-4942-94A7-A0C812DDFA56}"/>
              </a:ext>
            </a:extLst>
          </p:cNvPr>
          <p:cNvSpPr/>
          <p:nvPr/>
        </p:nvSpPr>
        <p:spPr>
          <a:xfrm>
            <a:off x="9130877" y="1171732"/>
            <a:ext cx="1321633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8" name="아래쪽 화살표[D] 47">
            <a:extLst>
              <a:ext uri="{FF2B5EF4-FFF2-40B4-BE49-F238E27FC236}">
                <a16:creationId xmlns:a16="http://schemas.microsoft.com/office/drawing/2014/main" id="{C099D85B-89B1-9C43-9B07-794D197A81DF}"/>
              </a:ext>
            </a:extLst>
          </p:cNvPr>
          <p:cNvSpPr/>
          <p:nvPr/>
        </p:nvSpPr>
        <p:spPr>
          <a:xfrm>
            <a:off x="9481388" y="318603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907C55-5C9B-CB49-A7B4-F9DDA9FD42DD}"/>
              </a:ext>
            </a:extLst>
          </p:cNvPr>
          <p:cNvSpPr txBox="1"/>
          <p:nvPr/>
        </p:nvSpPr>
        <p:spPr>
          <a:xfrm>
            <a:off x="9203105" y="1162265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</p:spTree>
    <p:extLst>
      <p:ext uri="{BB962C8B-B14F-4D97-AF65-F5344CB8AC3E}">
        <p14:creationId xmlns:p14="http://schemas.microsoft.com/office/powerpoint/2010/main" val="733777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E2FC51-ECB5-2B4E-98A6-1AA601463800}"/>
              </a:ext>
            </a:extLst>
          </p:cNvPr>
          <p:cNvSpPr txBox="1"/>
          <p:nvPr/>
        </p:nvSpPr>
        <p:spPr>
          <a:xfrm>
            <a:off x="1633562" y="3551044"/>
            <a:ext cx="104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SHA 256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7A9AC1-A10D-284B-86E5-7F6C77B900BB}"/>
              </a:ext>
            </a:extLst>
          </p:cNvPr>
          <p:cNvSpPr txBox="1"/>
          <p:nvPr/>
        </p:nvSpPr>
        <p:spPr>
          <a:xfrm>
            <a:off x="1545633" y="4975372"/>
            <a:ext cx="298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앞자리 </a:t>
            </a:r>
            <a:r>
              <a:rPr kumimoji="1" lang="en-US" altLang="ko-KR" b="1" dirty="0"/>
              <a:t>x</a:t>
            </a:r>
            <a:r>
              <a:rPr kumimoji="1" lang="ko-KR" altLang="en-US" b="1" dirty="0"/>
              <a:t>개가 </a:t>
            </a:r>
            <a:r>
              <a:rPr kumimoji="1" lang="en-US" altLang="ko-KR" b="1" dirty="0"/>
              <a:t>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이루어진 </a:t>
            </a:r>
            <a:r>
              <a:rPr kumimoji="1" lang="en-US" altLang="ko-KR" b="1" dirty="0"/>
              <a:t>256</a:t>
            </a:r>
            <a:r>
              <a:rPr kumimoji="1" lang="ko-KR" altLang="en-US" b="1" dirty="0"/>
              <a:t>자리 이진수</a:t>
            </a:r>
            <a:endParaRPr kumimoji="1" lang="ko-Kore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38635B2-1F43-7140-AE6C-A096382FB280}"/>
              </a:ext>
            </a:extLst>
          </p:cNvPr>
          <p:cNvSpPr/>
          <p:nvPr/>
        </p:nvSpPr>
        <p:spPr>
          <a:xfrm>
            <a:off x="199353" y="80531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생성자</a:t>
            </a:r>
            <a:endParaRPr kumimoji="1" lang="en-US" altLang="ko-Kore-KR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7DF01C-5930-4842-A0E5-6045E23CE0D2}"/>
              </a:ext>
            </a:extLst>
          </p:cNvPr>
          <p:cNvSpPr/>
          <p:nvPr/>
        </p:nvSpPr>
        <p:spPr>
          <a:xfrm>
            <a:off x="199353" y="2827651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블록생성자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FE404F9-0B1C-E149-81BC-A6164C6B3427}"/>
              </a:ext>
            </a:extLst>
          </p:cNvPr>
          <p:cNvSpPr/>
          <p:nvPr/>
        </p:nvSpPr>
        <p:spPr>
          <a:xfrm>
            <a:off x="199353" y="4849989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블록생성자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40060-3659-C048-9537-EE9A9F20EC3F}"/>
              </a:ext>
            </a:extLst>
          </p:cNvPr>
          <p:cNvSpPr txBox="1"/>
          <p:nvPr/>
        </p:nvSpPr>
        <p:spPr>
          <a:xfrm>
            <a:off x="199353" y="390913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보상</a:t>
            </a:r>
            <a:endParaRPr kumimoji="1" lang="ko-Kore-KR" altLang="en-US" sz="24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CF3323-4800-5A44-83B1-F94EFFF7C64F}"/>
              </a:ext>
            </a:extLst>
          </p:cNvPr>
          <p:cNvGrpSpPr/>
          <p:nvPr/>
        </p:nvGrpSpPr>
        <p:grpSpPr>
          <a:xfrm>
            <a:off x="4723374" y="679356"/>
            <a:ext cx="7363172" cy="5467607"/>
            <a:chOff x="1204869" y="-1"/>
            <a:chExt cx="9417612" cy="6781452"/>
          </a:xfrm>
        </p:grpSpPr>
        <p:pic>
          <p:nvPicPr>
            <p:cNvPr id="43" name="그림 42" descr="사람, 여자, 실외이(가) 표시된 사진&#10;&#10;자동 생성된 설명">
              <a:extLst>
                <a:ext uri="{FF2B5EF4-FFF2-40B4-BE49-F238E27FC236}">
                  <a16:creationId xmlns:a16="http://schemas.microsoft.com/office/drawing/2014/main" id="{FDEF153E-3D10-E941-BDB8-C6DF574D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42" y="0"/>
              <a:ext cx="1519173" cy="2272916"/>
            </a:xfrm>
            <a:prstGeom prst="rect">
              <a:avLst/>
            </a:prstGeom>
          </p:spPr>
        </p:pic>
        <p:pic>
          <p:nvPicPr>
            <p:cNvPr id="44" name="그림 43" descr="사람, 실외, 소녀, 닫기이(가) 표시된 사진&#10;&#10;자동 생성된 설명">
              <a:extLst>
                <a:ext uri="{FF2B5EF4-FFF2-40B4-BE49-F238E27FC236}">
                  <a16:creationId xmlns:a16="http://schemas.microsoft.com/office/drawing/2014/main" id="{59CC109B-C60D-F24B-BA16-6813D880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415" y="0"/>
              <a:ext cx="1519173" cy="2272916"/>
            </a:xfrm>
            <a:prstGeom prst="rect">
              <a:avLst/>
            </a:prstGeom>
          </p:spPr>
        </p:pic>
        <p:pic>
          <p:nvPicPr>
            <p:cNvPr id="45" name="그림 44" descr="사람, 여자, 머리카락이(가) 표시된 사진&#10;&#10;자동 생성된 설명">
              <a:extLst>
                <a:ext uri="{FF2B5EF4-FFF2-40B4-BE49-F238E27FC236}">
                  <a16:creationId xmlns:a16="http://schemas.microsoft.com/office/drawing/2014/main" id="{BCE7BC53-B90C-4A47-962F-E7D18065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042" y="4508535"/>
              <a:ext cx="1519173" cy="2272916"/>
            </a:xfrm>
            <a:prstGeom prst="rect">
              <a:avLst/>
            </a:prstGeom>
          </p:spPr>
        </p:pic>
        <p:pic>
          <p:nvPicPr>
            <p:cNvPr id="46" name="그림 45" descr="사람, 실외, 소녀이(가) 표시된 사진&#10;&#10;자동 생성된 설명">
              <a:extLst>
                <a:ext uri="{FF2B5EF4-FFF2-40B4-BE49-F238E27FC236}">
                  <a16:creationId xmlns:a16="http://schemas.microsoft.com/office/drawing/2014/main" id="{5E0EC157-BDDA-BE43-9AF0-07C0F129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415" y="4470257"/>
              <a:ext cx="1519173" cy="2311193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14291A1-100F-8046-A695-B635270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28" y="2272916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1D7E767-CB0D-1C40-9EC1-C386D8659257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4243215" y="5588068"/>
              <a:ext cx="3243200" cy="37786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98022F-5393-3247-A814-1A7AD856A5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3216" y="1041261"/>
              <a:ext cx="3243200" cy="18648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EDE4AE2-9B6A-664A-9179-596EC169D40E}"/>
                </a:ext>
              </a:extLst>
            </p:cNvPr>
            <p:cNvCxnSpPr>
              <a:cxnSpLocks/>
            </p:cNvCxnSpPr>
            <p:nvPr/>
          </p:nvCxnSpPr>
          <p:spPr>
            <a:xfrm>
              <a:off x="8246002" y="2234639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AC2444B-34C5-D04A-9378-217D876FB68F}"/>
                </a:ext>
              </a:extLst>
            </p:cNvPr>
            <p:cNvCxnSpPr>
              <a:cxnSpLocks/>
            </p:cNvCxnSpPr>
            <p:nvPr/>
          </p:nvCxnSpPr>
          <p:spPr>
            <a:xfrm>
              <a:off x="4243213" y="1323723"/>
              <a:ext cx="3195068" cy="407360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23D447E-8830-B344-B0A7-90611BD6C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14" y="1290994"/>
              <a:ext cx="3243200" cy="4106331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F0A4BF-79EF-7A49-BAFF-F6E476E5442C}"/>
                </a:ext>
              </a:extLst>
            </p:cNvPr>
            <p:cNvGrpSpPr/>
            <p:nvPr/>
          </p:nvGrpSpPr>
          <p:grpSpPr>
            <a:xfrm>
              <a:off x="1204870" y="0"/>
              <a:ext cx="1154523" cy="1490597"/>
              <a:chOff x="1180808" y="1810010"/>
              <a:chExt cx="2599150" cy="277451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C645070-F478-DB4D-A986-D081469597FD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53BA85-7B24-254A-B905-9C13658BDC60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ED0619B-A2D1-9941-A933-5D2FBD4339E8}"/>
                </a:ext>
              </a:extLst>
            </p:cNvPr>
            <p:cNvGrpSpPr/>
            <p:nvPr/>
          </p:nvGrpSpPr>
          <p:grpSpPr>
            <a:xfrm>
              <a:off x="9467958" y="-1"/>
              <a:ext cx="1154523" cy="1490597"/>
              <a:chOff x="1180808" y="1810010"/>
              <a:chExt cx="2599150" cy="277451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1331C3E-8322-F84A-AF70-DD31347EB6D5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05FE3A9-D77B-5B4F-A153-93D6E2FA5056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B6EE4A4-115D-2D4E-8D4F-C9B750C3E983}"/>
                </a:ext>
              </a:extLst>
            </p:cNvPr>
            <p:cNvGrpSpPr/>
            <p:nvPr/>
          </p:nvGrpSpPr>
          <p:grpSpPr>
            <a:xfrm>
              <a:off x="1204869" y="5286648"/>
              <a:ext cx="1154523" cy="1490597"/>
              <a:chOff x="1180808" y="1810010"/>
              <a:chExt cx="2599150" cy="277451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34C9BB-3256-2041-9C97-DA27166720FD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32BAB8-6C12-B946-8A98-B44120B0772C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FF36E0B-8A4A-2C4A-87BD-3F2D0EB96B88}"/>
                </a:ext>
              </a:extLst>
            </p:cNvPr>
            <p:cNvGrpSpPr/>
            <p:nvPr/>
          </p:nvGrpSpPr>
          <p:grpSpPr>
            <a:xfrm>
              <a:off x="9467957" y="5286647"/>
              <a:ext cx="1154523" cy="1490597"/>
              <a:chOff x="1180808" y="1810010"/>
              <a:chExt cx="2599150" cy="2774515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3FC8F5A-8284-F548-A51C-1FCAB49F4759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ABEB007-F087-B34B-803B-456F887A6409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C2ACAC0-2157-1B4F-BCA9-009CA41154DC}"/>
              </a:ext>
            </a:extLst>
          </p:cNvPr>
          <p:cNvGrpSpPr/>
          <p:nvPr/>
        </p:nvGrpSpPr>
        <p:grpSpPr>
          <a:xfrm>
            <a:off x="2610202" y="1595636"/>
            <a:ext cx="1321633" cy="3002173"/>
            <a:chOff x="9130877" y="1162265"/>
            <a:chExt cx="1321633" cy="300217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A4C2086-FDE7-B541-AB3A-2E9442877A86}"/>
                </a:ext>
              </a:extLst>
            </p:cNvPr>
            <p:cNvGrpSpPr/>
            <p:nvPr/>
          </p:nvGrpSpPr>
          <p:grpSpPr>
            <a:xfrm>
              <a:off x="9333532" y="1185001"/>
              <a:ext cx="803384" cy="1271958"/>
              <a:chOff x="1652990" y="794738"/>
              <a:chExt cx="803384" cy="127195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0C9052-E3B3-B242-B288-5B9230BE0012}"/>
                  </a:ext>
                </a:extLst>
              </p:cNvPr>
              <p:cNvSpPr txBox="1"/>
              <p:nvPr/>
            </p:nvSpPr>
            <p:spPr>
              <a:xfrm>
                <a:off x="1655005" y="794738"/>
                <a:ext cx="780346" cy="30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</a:rPr>
                  <a:t>장부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E9AAA5-61B2-364C-9EC9-B2CD7C74297F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solidFill>
                      <a:schemeClr val="bg1"/>
                    </a:solidFill>
                  </a:rPr>
                  <a:t>거래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7DDA1C4-82E7-2B41-AAFF-4D9C8146F931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bg1"/>
                    </a:solidFill>
                  </a:rPr>
                  <a:t>POW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8511625-2E0B-6E4E-864D-A3EB59841E90}"/>
                </a:ext>
              </a:extLst>
            </p:cNvPr>
            <p:cNvSpPr/>
            <p:nvPr/>
          </p:nvSpPr>
          <p:spPr>
            <a:xfrm>
              <a:off x="9130877" y="117173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아래쪽 화살표[D] 67">
              <a:extLst>
                <a:ext uri="{FF2B5EF4-FFF2-40B4-BE49-F238E27FC236}">
                  <a16:creationId xmlns:a16="http://schemas.microsoft.com/office/drawing/2014/main" id="{16CE619D-54D8-C940-A6DC-D743841F3C54}"/>
                </a:ext>
              </a:extLst>
            </p:cNvPr>
            <p:cNvSpPr/>
            <p:nvPr/>
          </p:nvSpPr>
          <p:spPr>
            <a:xfrm>
              <a:off x="9481388" y="3186030"/>
              <a:ext cx="484632" cy="97840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C90D8C-7114-8140-8664-FFF75A89A01B}"/>
                </a:ext>
              </a:extLst>
            </p:cNvPr>
            <p:cNvSpPr txBox="1"/>
            <p:nvPr/>
          </p:nvSpPr>
          <p:spPr>
            <a:xfrm>
              <a:off x="9203105" y="1162265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967BD-62A6-9D42-A34D-22EE858A36D8}"/>
              </a:ext>
            </a:extLst>
          </p:cNvPr>
          <p:cNvCxnSpPr>
            <a:cxnSpLocks/>
          </p:cNvCxnSpPr>
          <p:nvPr/>
        </p:nvCxnSpPr>
        <p:spPr>
          <a:xfrm>
            <a:off x="4527344" y="424069"/>
            <a:ext cx="0" cy="600986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8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9463A-F99B-5F4E-9F4D-52164F9F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b="1" dirty="0"/>
              <a:t>블록 보상 </a:t>
            </a:r>
            <a:r>
              <a:rPr kumimoji="1" lang="en-US" altLang="ko-KR" b="1" dirty="0"/>
              <a:t>(Block Reward)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7602C-3B0C-434A-9AA8-29FE63B5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발신자와 서명이 없음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통화량 증가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827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하늘, 실외, 사람, 눈이(가) 표시된 사진&#10;&#10;자동 생성된 설명">
            <a:extLst>
              <a:ext uri="{FF2B5EF4-FFF2-40B4-BE49-F238E27FC236}">
                <a16:creationId xmlns:a16="http://schemas.microsoft.com/office/drawing/2014/main" id="{4E278973-12EB-4447-BF32-07CFBD00A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05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B04F04-A25D-924B-9AE5-23BFE6A01E5D}"/>
              </a:ext>
            </a:extLst>
          </p:cNvPr>
          <p:cNvGrpSpPr/>
          <p:nvPr/>
        </p:nvGrpSpPr>
        <p:grpSpPr>
          <a:xfrm>
            <a:off x="3474749" y="700053"/>
            <a:ext cx="4887119" cy="1503822"/>
            <a:chOff x="7304881" y="1123591"/>
            <a:chExt cx="4887119" cy="15038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9C9823-1CE7-5F40-979E-5645A763B7C4}"/>
                </a:ext>
              </a:extLst>
            </p:cNvPr>
            <p:cNvGrpSpPr/>
            <p:nvPr/>
          </p:nvGrpSpPr>
          <p:grpSpPr>
            <a:xfrm>
              <a:off x="7304881" y="1136816"/>
              <a:ext cx="1154523" cy="1490597"/>
              <a:chOff x="1467917" y="713983"/>
              <a:chExt cx="1154523" cy="149059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E3C28CA-2EAB-124B-9AB8-3BA77C2B872F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465142E-2124-8B47-A4C9-125E5CE957B7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85970F6-337D-AF4C-ADC7-791030A2B0B2}"/>
                    </a:ext>
                  </a:extLst>
                </p:cNvPr>
                <p:cNvSpPr txBox="1"/>
                <p:nvPr/>
              </p:nvSpPr>
              <p:spPr>
                <a:xfrm>
                  <a:off x="1482420" y="1984593"/>
                  <a:ext cx="199592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E02A5-3C11-C24C-A650-9C59C29EF8F9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F75F1-2017-6C45-9D61-9E9ACD1A808B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FCACEF6-1CF2-0445-B97C-D0C0FF2CDAE8}"/>
                </a:ext>
              </a:extLst>
            </p:cNvPr>
            <p:cNvGrpSpPr/>
            <p:nvPr/>
          </p:nvGrpSpPr>
          <p:grpSpPr>
            <a:xfrm>
              <a:off x="9144476" y="1123592"/>
              <a:ext cx="1154523" cy="1490597"/>
              <a:chOff x="1467917" y="713983"/>
              <a:chExt cx="1154523" cy="149059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80D611C-3AE6-CA4F-B1B0-25D299BD66DC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049EC785-2C14-F542-A501-8C4206929831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009DA6-0DC7-7A40-8F4F-A37FF93CBEDF}"/>
                    </a:ext>
                  </a:extLst>
                </p:cNvPr>
                <p:cNvSpPr txBox="1"/>
                <p:nvPr/>
              </p:nvSpPr>
              <p:spPr>
                <a:xfrm>
                  <a:off x="1391399" y="1984937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0B9A5C-419D-664F-89A7-D11B18C1F573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977691-088D-8B4D-A84A-F35B36537D6A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542963-70FB-1547-B054-8E36C1CB8FAF}"/>
                </a:ext>
              </a:extLst>
            </p:cNvPr>
            <p:cNvGrpSpPr/>
            <p:nvPr/>
          </p:nvGrpSpPr>
          <p:grpSpPr>
            <a:xfrm>
              <a:off x="11037477" y="1123591"/>
              <a:ext cx="1154523" cy="1490597"/>
              <a:chOff x="1467917" y="713983"/>
              <a:chExt cx="1154523" cy="14905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7F8B6E0-D15A-1E4A-8E3C-23D6AD725284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671A6B5-5474-114D-AC35-7FAEFDF34F0C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0A406E9-262E-914F-AD57-CB623B5F216F}"/>
                    </a:ext>
                  </a:extLst>
                </p:cNvPr>
                <p:cNvSpPr txBox="1"/>
                <p:nvPr/>
              </p:nvSpPr>
              <p:spPr>
                <a:xfrm>
                  <a:off x="1482078" y="1984939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88703D-225B-E140-9627-BE26CE6928B0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9B7E4C-2B43-5A4A-A9A8-87508C77C751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E8FB0D0-08FA-E340-BBD0-5A49B9E26D83}"/>
                </a:ext>
              </a:extLst>
            </p:cNvPr>
            <p:cNvCxnSpPr>
              <a:cxnSpLocks/>
            </p:cNvCxnSpPr>
            <p:nvPr/>
          </p:nvCxnSpPr>
          <p:spPr>
            <a:xfrm>
              <a:off x="8459404" y="1862625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5A8FF1D-F94A-824E-B4F6-3FA739A9B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0" y="1882114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EDA610-CFD6-C644-9BDA-F6C04D5C8EB7}"/>
              </a:ext>
            </a:extLst>
          </p:cNvPr>
          <p:cNvGrpSpPr/>
          <p:nvPr/>
        </p:nvGrpSpPr>
        <p:grpSpPr>
          <a:xfrm>
            <a:off x="2666739" y="4146345"/>
            <a:ext cx="4843991" cy="1503821"/>
            <a:chOff x="7348009" y="1123591"/>
            <a:chExt cx="4843991" cy="150382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1D39A42-966F-B542-B445-917FE8EBEBCF}"/>
                </a:ext>
              </a:extLst>
            </p:cNvPr>
            <p:cNvGrpSpPr/>
            <p:nvPr/>
          </p:nvGrpSpPr>
          <p:grpSpPr>
            <a:xfrm>
              <a:off x="7348009" y="1136815"/>
              <a:ext cx="1154523" cy="1490597"/>
              <a:chOff x="1511045" y="713982"/>
              <a:chExt cx="1154523" cy="1490597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271D8BD-C675-5644-ADF9-3A959FF4686D}"/>
                  </a:ext>
                </a:extLst>
              </p:cNvPr>
              <p:cNvGrpSpPr/>
              <p:nvPr/>
            </p:nvGrpSpPr>
            <p:grpSpPr>
              <a:xfrm>
                <a:off x="1511045" y="713982"/>
                <a:ext cx="1154523" cy="1490597"/>
                <a:chOff x="1277901" y="1810008"/>
                <a:chExt cx="2599150" cy="2774515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4E25A4A-109A-B343-8349-9A51176BCDEC}"/>
                    </a:ext>
                  </a:extLst>
                </p:cNvPr>
                <p:cNvSpPr/>
                <p:nvPr/>
              </p:nvSpPr>
              <p:spPr>
                <a:xfrm>
                  <a:off x="1277901" y="1810008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3596AC-1D69-3643-A6C5-0CB6BE5080DD}"/>
                    </a:ext>
                  </a:extLst>
                </p:cNvPr>
                <p:cNvSpPr txBox="1"/>
                <p:nvPr/>
              </p:nvSpPr>
              <p:spPr>
                <a:xfrm>
                  <a:off x="1601992" y="1960323"/>
                  <a:ext cx="1995925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313120-A740-B945-883F-4B7801018F0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6A1B2B-F13C-DA42-8CF3-3CB0DD74BE26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E7C873D-3650-6041-BED7-ABEDCC661721}"/>
                </a:ext>
              </a:extLst>
            </p:cNvPr>
            <p:cNvGrpSpPr/>
            <p:nvPr/>
          </p:nvGrpSpPr>
          <p:grpSpPr>
            <a:xfrm>
              <a:off x="9144476" y="1123592"/>
              <a:ext cx="1154523" cy="1490597"/>
              <a:chOff x="1467917" y="713983"/>
              <a:chExt cx="1154523" cy="1490597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64E314B-B110-C14B-AEFF-87D8A11DE25E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FFEC8D3B-6D73-4B45-861C-EEC617D85F9F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56201E8-EA7E-0541-BF3C-958B93CF54D4}"/>
                    </a:ext>
                  </a:extLst>
                </p:cNvPr>
                <p:cNvSpPr txBox="1"/>
                <p:nvPr/>
              </p:nvSpPr>
              <p:spPr>
                <a:xfrm>
                  <a:off x="1451517" y="1984937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50692F-46B2-D342-9703-C8FD921D471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8C9970-7222-DD4F-8AA9-924C2587A7EE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F816226-73FE-BC4F-8C54-16041124540F}"/>
                </a:ext>
              </a:extLst>
            </p:cNvPr>
            <p:cNvGrpSpPr/>
            <p:nvPr/>
          </p:nvGrpSpPr>
          <p:grpSpPr>
            <a:xfrm>
              <a:off x="11037477" y="1123591"/>
              <a:ext cx="1154523" cy="1490597"/>
              <a:chOff x="1467917" y="713983"/>
              <a:chExt cx="1154523" cy="149059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7BA8E6B-0B62-0147-8F55-2639D7B76F40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B373B47-6D73-5941-B1FE-67A17F2D3200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89F6C4-2437-D94B-AFD0-650F1D620962}"/>
                    </a:ext>
                  </a:extLst>
                </p:cNvPr>
                <p:cNvSpPr txBox="1"/>
                <p:nvPr/>
              </p:nvSpPr>
              <p:spPr>
                <a:xfrm>
                  <a:off x="1434191" y="1984939"/>
                  <a:ext cx="2083306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35ED6A-303D-514D-935C-4D2B9B628492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EE77E-D553-594F-8260-341C5F52CAB0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A08662C-A1BD-5E46-8295-FEBE3BD0B924}"/>
                </a:ext>
              </a:extLst>
            </p:cNvPr>
            <p:cNvCxnSpPr>
              <a:cxnSpLocks/>
            </p:cNvCxnSpPr>
            <p:nvPr/>
          </p:nvCxnSpPr>
          <p:spPr>
            <a:xfrm>
              <a:off x="8459404" y="1862625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EA52252-4F79-DA41-A85A-71C07F266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0" y="1882114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290AD06-730D-7D4D-94B9-88D91F5152D0}"/>
              </a:ext>
            </a:extLst>
          </p:cNvPr>
          <p:cNvGrpSpPr/>
          <p:nvPr/>
        </p:nvGrpSpPr>
        <p:grpSpPr>
          <a:xfrm>
            <a:off x="8195802" y="4191184"/>
            <a:ext cx="1154523" cy="1490597"/>
            <a:chOff x="1467917" y="713983"/>
            <a:chExt cx="1154523" cy="149059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22948FF-083C-F24C-B75C-953B7235FCA3}"/>
                </a:ext>
              </a:extLst>
            </p:cNvPr>
            <p:cNvGrpSpPr/>
            <p:nvPr/>
          </p:nvGrpSpPr>
          <p:grpSpPr>
            <a:xfrm>
              <a:off x="1467917" y="713983"/>
              <a:ext cx="1154523" cy="1490597"/>
              <a:chOff x="1180808" y="1810010"/>
              <a:chExt cx="2599150" cy="277451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CFA573A-FFC8-9C42-93A4-030892A0870F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A20249-A242-4D40-9B77-313470DD7215}"/>
                  </a:ext>
                </a:extLst>
              </p:cNvPr>
              <p:cNvSpPr txBox="1"/>
              <p:nvPr/>
            </p:nvSpPr>
            <p:spPr>
              <a:xfrm>
                <a:off x="1443266" y="2011333"/>
                <a:ext cx="2168888" cy="1203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P. Hash</a:t>
                </a:r>
                <a:endParaRPr kumimoji="1" lang="ko-Kore-KR" altLang="en-US" dirty="0"/>
              </a:p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8C50A32-AD3E-6941-B71D-5E919B1AA940}"/>
                </a:ext>
              </a:extLst>
            </p:cNvPr>
            <p:cNvSpPr txBox="1"/>
            <p:nvPr/>
          </p:nvSpPr>
          <p:spPr>
            <a:xfrm>
              <a:off x="1676028" y="1190148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거래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4F3418-D3C5-E14E-BAD3-BB46F7584796}"/>
                </a:ext>
              </a:extLst>
            </p:cNvPr>
            <p:cNvSpPr txBox="1"/>
            <p:nvPr/>
          </p:nvSpPr>
          <p:spPr>
            <a:xfrm>
              <a:off x="1652990" y="1697364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POW</a:t>
              </a:r>
              <a:endParaRPr kumimoji="1" lang="ko-Kore-KR" altLang="en-US" dirty="0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034930-1EF0-5247-833F-2AAB5970B994}"/>
              </a:ext>
            </a:extLst>
          </p:cNvPr>
          <p:cNvCxnSpPr>
            <a:cxnSpLocks/>
          </p:cNvCxnSpPr>
          <p:nvPr/>
        </p:nvCxnSpPr>
        <p:spPr>
          <a:xfrm>
            <a:off x="7534068" y="4951206"/>
            <a:ext cx="657617" cy="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E965778-117A-A940-BEA6-3FCD633D4E41}"/>
              </a:ext>
            </a:extLst>
          </p:cNvPr>
          <p:cNvSpPr txBox="1"/>
          <p:nvPr/>
        </p:nvSpPr>
        <p:spPr>
          <a:xfrm>
            <a:off x="3633069" y="3065430"/>
            <a:ext cx="475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충돌이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발생하면 </a:t>
            </a:r>
            <a:r>
              <a:rPr kumimoji="1" lang="ko-KR" altLang="en-US" sz="24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가장 긴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체인을 채택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88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건물, 실외, 녹색이(가) 표시된 사진&#10;&#10;자동 생성된 설명">
            <a:extLst>
              <a:ext uri="{FF2B5EF4-FFF2-40B4-BE49-F238E27FC236}">
                <a16:creationId xmlns:a16="http://schemas.microsoft.com/office/drawing/2014/main" id="{321B765F-C743-DC41-9B7D-3CB556F0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4" b="146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9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80D5E-3579-3C4A-8514-DC92BADC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전산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작업에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대한 신뢰</a:t>
            </a:r>
            <a:endParaRPr kumimoji="1" lang="ko-Kore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08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ED919E-73BE-6B4F-81E1-8B84F8A4628B}"/>
              </a:ext>
            </a:extLst>
          </p:cNvPr>
          <p:cNvGrpSpPr/>
          <p:nvPr/>
        </p:nvGrpSpPr>
        <p:grpSpPr>
          <a:xfrm>
            <a:off x="1974574" y="198783"/>
            <a:ext cx="7938052" cy="6162259"/>
            <a:chOff x="1204869" y="-1"/>
            <a:chExt cx="9417612" cy="6781452"/>
          </a:xfrm>
        </p:grpSpPr>
        <p:pic>
          <p:nvPicPr>
            <p:cNvPr id="31" name="그림 30" descr="사람, 여자, 실외이(가) 표시된 사진&#10;&#10;자동 생성된 설명">
              <a:extLst>
                <a:ext uri="{FF2B5EF4-FFF2-40B4-BE49-F238E27FC236}">
                  <a16:creationId xmlns:a16="http://schemas.microsoft.com/office/drawing/2014/main" id="{0192EBE1-38C5-0D49-BB1A-3799133D5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42" y="0"/>
              <a:ext cx="1519173" cy="2272916"/>
            </a:xfrm>
            <a:prstGeom prst="rect">
              <a:avLst/>
            </a:prstGeom>
          </p:spPr>
        </p:pic>
        <p:pic>
          <p:nvPicPr>
            <p:cNvPr id="32" name="그림 31" descr="사람, 실외, 소녀, 닫기이(가) 표시된 사진&#10;&#10;자동 생성된 설명">
              <a:extLst>
                <a:ext uri="{FF2B5EF4-FFF2-40B4-BE49-F238E27FC236}">
                  <a16:creationId xmlns:a16="http://schemas.microsoft.com/office/drawing/2014/main" id="{9E86CDA9-BB01-B24A-9E61-09D99B36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415" y="0"/>
              <a:ext cx="1519173" cy="2272916"/>
            </a:xfrm>
            <a:prstGeom prst="rect">
              <a:avLst/>
            </a:prstGeom>
          </p:spPr>
        </p:pic>
        <p:pic>
          <p:nvPicPr>
            <p:cNvPr id="33" name="그림 32" descr="사람, 여자, 머리카락이(가) 표시된 사진&#10;&#10;자동 생성된 설명">
              <a:extLst>
                <a:ext uri="{FF2B5EF4-FFF2-40B4-BE49-F238E27FC236}">
                  <a16:creationId xmlns:a16="http://schemas.microsoft.com/office/drawing/2014/main" id="{39C1B050-437D-3D4B-A47F-48FD798F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042" y="4508535"/>
              <a:ext cx="1519173" cy="2272916"/>
            </a:xfrm>
            <a:prstGeom prst="rect">
              <a:avLst/>
            </a:prstGeom>
          </p:spPr>
        </p:pic>
        <p:pic>
          <p:nvPicPr>
            <p:cNvPr id="34" name="그림 33" descr="사람, 실외, 소녀이(가) 표시된 사진&#10;&#10;자동 생성된 설명">
              <a:extLst>
                <a:ext uri="{FF2B5EF4-FFF2-40B4-BE49-F238E27FC236}">
                  <a16:creationId xmlns:a16="http://schemas.microsoft.com/office/drawing/2014/main" id="{9BD3FED0-9CE1-434C-BCEB-721A17B9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415" y="4470257"/>
              <a:ext cx="1519173" cy="2311193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002E7AF-65E4-C246-ABB7-CD3AF9FF0737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28" y="2272916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69D9D54-EE94-DA4D-8B0B-8407222F5DF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4243215" y="5588068"/>
              <a:ext cx="3243200" cy="37786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8B9AE8-91F2-B74C-BD71-E422E88F4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3216" y="1041261"/>
              <a:ext cx="3243200" cy="18648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1F05A4B-A482-6D4D-A4E4-2D74B6BFDAC3}"/>
                </a:ext>
              </a:extLst>
            </p:cNvPr>
            <p:cNvCxnSpPr>
              <a:cxnSpLocks/>
            </p:cNvCxnSpPr>
            <p:nvPr/>
          </p:nvCxnSpPr>
          <p:spPr>
            <a:xfrm>
              <a:off x="8246002" y="2234639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0F450082-B541-1540-9DE6-A9BF57CF897A}"/>
                </a:ext>
              </a:extLst>
            </p:cNvPr>
            <p:cNvCxnSpPr>
              <a:cxnSpLocks/>
            </p:cNvCxnSpPr>
            <p:nvPr/>
          </p:nvCxnSpPr>
          <p:spPr>
            <a:xfrm>
              <a:off x="4243213" y="1323723"/>
              <a:ext cx="3195068" cy="407360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48555EC-BC9A-174B-B5BB-B066C3786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14" y="1290994"/>
              <a:ext cx="3243200" cy="4106331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363E2D7-A4BE-C341-8A7E-D9EDF7BFBD45}"/>
                </a:ext>
              </a:extLst>
            </p:cNvPr>
            <p:cNvGrpSpPr/>
            <p:nvPr/>
          </p:nvGrpSpPr>
          <p:grpSpPr>
            <a:xfrm>
              <a:off x="1204870" y="0"/>
              <a:ext cx="1154523" cy="1490597"/>
              <a:chOff x="1180808" y="1810010"/>
              <a:chExt cx="2599150" cy="277451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FC03D8-76B4-8B40-8E6B-1D48821D50CB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DF607D-7539-5F41-9356-EB51261D2EA9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53DF8E-4E39-B44B-9C62-C72BF26AE103}"/>
                </a:ext>
              </a:extLst>
            </p:cNvPr>
            <p:cNvGrpSpPr/>
            <p:nvPr/>
          </p:nvGrpSpPr>
          <p:grpSpPr>
            <a:xfrm>
              <a:off x="9467958" y="-1"/>
              <a:ext cx="1154523" cy="1490597"/>
              <a:chOff x="1180808" y="1810010"/>
              <a:chExt cx="2599150" cy="2774515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640205B-9237-B84E-A00F-85C0FCC32EA2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95EFF5-3EB3-184E-80B7-C3BE2A3F4130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0B441BB-5A21-8748-8FFB-C8FFA84D19A2}"/>
                </a:ext>
              </a:extLst>
            </p:cNvPr>
            <p:cNvGrpSpPr/>
            <p:nvPr/>
          </p:nvGrpSpPr>
          <p:grpSpPr>
            <a:xfrm>
              <a:off x="1204869" y="5286648"/>
              <a:ext cx="1154523" cy="1490597"/>
              <a:chOff x="1180808" y="1810010"/>
              <a:chExt cx="2599150" cy="277451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7E5119-456E-AB4E-B208-0557F22B6E83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2AED7-4A53-A44E-BA86-198B76679B74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5295C29-2B32-2941-BE72-27F7B970828F}"/>
                </a:ext>
              </a:extLst>
            </p:cNvPr>
            <p:cNvGrpSpPr/>
            <p:nvPr/>
          </p:nvGrpSpPr>
          <p:grpSpPr>
            <a:xfrm>
              <a:off x="9467957" y="5286647"/>
              <a:ext cx="1154523" cy="1490597"/>
              <a:chOff x="1180808" y="1810010"/>
              <a:chExt cx="2599150" cy="277451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5568D65-C884-5940-9D61-7309F055A6D8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0E498B-89B6-A247-9E0C-CB7642EED0B7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349CB2-6BEC-E64D-B134-6E1890C7FDF0}"/>
              </a:ext>
            </a:extLst>
          </p:cNvPr>
          <p:cNvSpPr txBox="1"/>
          <p:nvPr/>
        </p:nvSpPr>
        <p:spPr>
          <a:xfrm>
            <a:off x="4535577" y="496958"/>
            <a:ext cx="31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0.1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BTC!!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989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A8ECD515-0E89-0F40-B6F1-DEC0648D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5" y="397551"/>
            <a:ext cx="1924652" cy="28795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57D4F44-E764-6C4B-A11F-A37DD98DBC74}"/>
              </a:ext>
            </a:extLst>
          </p:cNvPr>
          <p:cNvSpPr/>
          <p:nvPr/>
        </p:nvSpPr>
        <p:spPr>
          <a:xfrm>
            <a:off x="40363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95C39B-89A1-0045-9C49-761730DDB000}"/>
              </a:ext>
            </a:extLst>
          </p:cNvPr>
          <p:cNvSpPr/>
          <p:nvPr/>
        </p:nvSpPr>
        <p:spPr>
          <a:xfrm>
            <a:off x="160047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9E4A06-FB6E-9945-A50C-7220C91AC17E}"/>
              </a:ext>
            </a:extLst>
          </p:cNvPr>
          <p:cNvSpPr/>
          <p:nvPr/>
        </p:nvSpPr>
        <p:spPr>
          <a:xfrm>
            <a:off x="279731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pic>
        <p:nvPicPr>
          <p:cNvPr id="10" name="그림 9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77EC081-F69E-8D4B-ACFC-E122D556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47" y="1850143"/>
            <a:ext cx="2033392" cy="304226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C3DA1D-E8B4-6E43-8514-E3358858F250}"/>
              </a:ext>
            </a:extLst>
          </p:cNvPr>
          <p:cNvGrpSpPr/>
          <p:nvPr/>
        </p:nvGrpSpPr>
        <p:grpSpPr>
          <a:xfrm>
            <a:off x="7497635" y="852828"/>
            <a:ext cx="3081555" cy="1914177"/>
            <a:chOff x="2692564" y="763402"/>
            <a:chExt cx="5227923" cy="15209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AEB2294-938D-8B4D-A5CA-1E3D5955A155}"/>
                </a:ext>
              </a:extLst>
            </p:cNvPr>
            <p:cNvSpPr/>
            <p:nvPr/>
          </p:nvSpPr>
          <p:spPr>
            <a:xfrm>
              <a:off x="2692564" y="763403"/>
              <a:ext cx="1356306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1A25AAD-CDCE-8249-8499-53F7DE2FED60}"/>
                </a:ext>
              </a:extLst>
            </p:cNvPr>
            <p:cNvSpPr/>
            <p:nvPr/>
          </p:nvSpPr>
          <p:spPr>
            <a:xfrm>
              <a:off x="6598854" y="76340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C3A7DD00-1911-0C44-9258-052346022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419" y="806979"/>
              <a:ext cx="2314085" cy="1286262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04B047-A49A-0E42-B9E4-0EF7CDB7A2F3}"/>
                </a:ext>
              </a:extLst>
            </p:cNvPr>
            <p:cNvSpPr txBox="1"/>
            <p:nvPr/>
          </p:nvSpPr>
          <p:spPr>
            <a:xfrm>
              <a:off x="2789969" y="806979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ED1CC0-0B94-2C43-B760-6FE7D87B6432}"/>
                </a:ext>
              </a:extLst>
            </p:cNvPr>
            <p:cNvSpPr txBox="1"/>
            <p:nvPr/>
          </p:nvSpPr>
          <p:spPr>
            <a:xfrm>
              <a:off x="6652159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8B7A867-9F9E-AD4D-9F1E-3FC7DBA80E0F}"/>
              </a:ext>
            </a:extLst>
          </p:cNvPr>
          <p:cNvGrpSpPr/>
          <p:nvPr/>
        </p:nvGrpSpPr>
        <p:grpSpPr>
          <a:xfrm>
            <a:off x="6488525" y="4339911"/>
            <a:ext cx="5367457" cy="1914177"/>
            <a:chOff x="2692564" y="763402"/>
            <a:chExt cx="9106004" cy="15209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EFDA0A-893F-8B47-9640-EE43F0438EAB}"/>
                </a:ext>
              </a:extLst>
            </p:cNvPr>
            <p:cNvSpPr/>
            <p:nvPr/>
          </p:nvSpPr>
          <p:spPr>
            <a:xfrm>
              <a:off x="2692564" y="763403"/>
              <a:ext cx="1356306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34AB41A-543A-034D-9068-987902348AD4}"/>
                </a:ext>
              </a:extLst>
            </p:cNvPr>
            <p:cNvSpPr/>
            <p:nvPr/>
          </p:nvSpPr>
          <p:spPr>
            <a:xfrm>
              <a:off x="6598854" y="76340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3F92A92F-8C64-A643-A7FD-163AFF538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419" y="806979"/>
              <a:ext cx="2314085" cy="1286262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110526AF-BAEF-D948-8DEB-A56D25EA4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3585" y="853207"/>
              <a:ext cx="2187855" cy="1310991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5A4CAD6-AE4C-3545-8B4E-13863CEC0E23}"/>
                </a:ext>
              </a:extLst>
            </p:cNvPr>
            <p:cNvSpPr txBox="1"/>
            <p:nvPr/>
          </p:nvSpPr>
          <p:spPr>
            <a:xfrm>
              <a:off x="2789969" y="806979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3DAC9B-73C8-D64A-9BD7-314557E38EE7}"/>
                </a:ext>
              </a:extLst>
            </p:cNvPr>
            <p:cNvSpPr txBox="1"/>
            <p:nvPr/>
          </p:nvSpPr>
          <p:spPr>
            <a:xfrm>
              <a:off x="6652159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1D081C64-FDA4-AB42-A791-DAF15B8D6AC4}"/>
                </a:ext>
              </a:extLst>
            </p:cNvPr>
            <p:cNvGrpSpPr/>
            <p:nvPr/>
          </p:nvGrpSpPr>
          <p:grpSpPr>
            <a:xfrm>
              <a:off x="10679590" y="806979"/>
              <a:ext cx="803384" cy="1271958"/>
              <a:chOff x="1652990" y="794738"/>
              <a:chExt cx="803384" cy="127195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41DB46-9E05-1D4E-AE5F-489C519F0F1C}"/>
                  </a:ext>
                </a:extLst>
              </p:cNvPr>
              <p:cNvSpPr txBox="1"/>
              <p:nvPr/>
            </p:nvSpPr>
            <p:spPr>
              <a:xfrm>
                <a:off x="1655005" y="794738"/>
                <a:ext cx="780346" cy="30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</a:rPr>
                  <a:t>장부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805B093-7C16-974A-878C-B5668395810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solidFill>
                      <a:schemeClr val="bg1"/>
                    </a:solidFill>
                  </a:rPr>
                  <a:t>거래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2DCC8C8-62AD-D24A-9964-1FA93EDB8C66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bg1"/>
                    </a:solidFill>
                  </a:rPr>
                  <a:t>POW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162A707-2FE7-3349-805A-1AF9441EDF19}"/>
                </a:ext>
              </a:extLst>
            </p:cNvPr>
            <p:cNvSpPr/>
            <p:nvPr/>
          </p:nvSpPr>
          <p:spPr>
            <a:xfrm>
              <a:off x="10476935" y="793710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6D8DC1-2E9A-C140-97B4-7F91F26FE975}"/>
                </a:ext>
              </a:extLst>
            </p:cNvPr>
            <p:cNvSpPr txBox="1"/>
            <p:nvPr/>
          </p:nvSpPr>
          <p:spPr>
            <a:xfrm>
              <a:off x="10549163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9FD7A2A8-00A9-3646-8557-DC9C7910BAE1}"/>
              </a:ext>
            </a:extLst>
          </p:cNvPr>
          <p:cNvSpPr/>
          <p:nvPr/>
        </p:nvSpPr>
        <p:spPr>
          <a:xfrm>
            <a:off x="2931776" y="879058"/>
            <a:ext cx="4319195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오른쪽 화살표[R] 85">
            <a:extLst>
              <a:ext uri="{FF2B5EF4-FFF2-40B4-BE49-F238E27FC236}">
                <a16:creationId xmlns:a16="http://schemas.microsoft.com/office/drawing/2014/main" id="{7ECBCAAE-A003-F84B-B400-ED09B44A5F46}"/>
              </a:ext>
            </a:extLst>
          </p:cNvPr>
          <p:cNvSpPr/>
          <p:nvPr/>
        </p:nvSpPr>
        <p:spPr>
          <a:xfrm>
            <a:off x="4329127" y="5378863"/>
            <a:ext cx="1991214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9372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ED55-0CEF-5547-A0BA-AAEA3E8A99B9}"/>
              </a:ext>
            </a:extLst>
          </p:cNvPr>
          <p:cNvGrpSpPr/>
          <p:nvPr/>
        </p:nvGrpSpPr>
        <p:grpSpPr>
          <a:xfrm>
            <a:off x="2117867" y="2960193"/>
            <a:ext cx="7759627" cy="1785754"/>
            <a:chOff x="5465286" y="3957807"/>
            <a:chExt cx="6726714" cy="15354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2CC59E9-8994-A84D-AB4E-F8F7E0CE94D0}"/>
                </a:ext>
              </a:extLst>
            </p:cNvPr>
            <p:cNvGrpSpPr/>
            <p:nvPr/>
          </p:nvGrpSpPr>
          <p:grpSpPr>
            <a:xfrm>
              <a:off x="5465286" y="3957807"/>
              <a:ext cx="4887119" cy="1503822"/>
              <a:chOff x="7304881" y="1123591"/>
              <a:chExt cx="4887119" cy="150382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9D83D59-DD15-9E4A-B954-4341FC5B9868}"/>
                  </a:ext>
                </a:extLst>
              </p:cNvPr>
              <p:cNvGrpSpPr/>
              <p:nvPr/>
            </p:nvGrpSpPr>
            <p:grpSpPr>
              <a:xfrm>
                <a:off x="7304881" y="1136816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3D26CB1-6061-C94A-BEFB-8541420D7EED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83DCBCD-92AF-B046-B92A-8AF13BFE1F71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7489485-9067-CF4A-A782-76329CF69EFC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9B3310-121A-114C-BDD3-BB25CF7E8F8A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729C4C-77CC-7348-804D-8D866102A9F1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17E1DC4-C15A-B14B-AFE3-F07CC185E9AA}"/>
                  </a:ext>
                </a:extLst>
              </p:cNvPr>
              <p:cNvGrpSpPr/>
              <p:nvPr/>
            </p:nvGrpSpPr>
            <p:grpSpPr>
              <a:xfrm>
                <a:off x="9144476" y="1123592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333EA6F-5AB8-2C4E-8EFE-E44ED2063DEE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CD91297-09F7-A344-A9EE-23BB9D0093FE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EFD7B70-10BD-DC4E-B520-07D753FF00D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EE47AE0-9A13-5F4C-8B31-9BEC59FE185C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8340794-A29E-BB46-855A-14B99512AFBF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02A90-DCBB-034C-9852-2484C657470D}"/>
                  </a:ext>
                </a:extLst>
              </p:cNvPr>
              <p:cNvGrpSpPr/>
              <p:nvPr/>
            </p:nvGrpSpPr>
            <p:grpSpPr>
              <a:xfrm>
                <a:off x="11037477" y="1123591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E4DD942-12E4-7746-B1C4-796A3E23A936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AD92A79A-2AB9-4D42-A4B1-1407B747EC5C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F811423-9CB6-2D44-97F2-E2EB75897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9092C0-D36E-B948-8ECF-FCA784906974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D96878-5644-E84B-B4FB-802716F49CCA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7ED7065-3046-F043-AD5E-32BD5B795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9404" y="1862625"/>
                <a:ext cx="6576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E3AE1D77-6DC4-D341-BC6A-90CEC15A7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9860" y="1882114"/>
                <a:ext cx="6576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D5405-6F96-9045-AAEB-5A6FFC2E24BD}"/>
                </a:ext>
              </a:extLst>
            </p:cNvPr>
            <p:cNvGrpSpPr/>
            <p:nvPr/>
          </p:nvGrpSpPr>
          <p:grpSpPr>
            <a:xfrm>
              <a:off x="11037477" y="4002646"/>
              <a:ext cx="1154523" cy="1490597"/>
              <a:chOff x="1467917" y="713983"/>
              <a:chExt cx="1154523" cy="14905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7F6A4CD-AAC1-7141-B480-6326F62A12A2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EDFA729-D20B-A74E-97CB-EDC778547162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C0234E-B30E-CD41-A6DC-C649FDCD5E52}"/>
                    </a:ext>
                  </a:extLst>
                </p:cNvPr>
                <p:cNvSpPr txBox="1"/>
                <p:nvPr/>
              </p:nvSpPr>
              <p:spPr>
                <a:xfrm>
                  <a:off x="1601995" y="1960322"/>
                  <a:ext cx="1756775" cy="591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AACC4D-6F1C-6348-8912-DDCC4121BFB5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1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90E6F7-89A2-4A40-BE93-E037BE8E085C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1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568C24C-7DBC-6840-A333-054C1D2F3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75743" y="4762668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577194-EF43-754C-A120-DEDCB72EE664}"/>
              </a:ext>
            </a:extLst>
          </p:cNvPr>
          <p:cNvSpPr txBox="1"/>
          <p:nvPr/>
        </p:nvSpPr>
        <p:spPr>
          <a:xfrm>
            <a:off x="3178903" y="939205"/>
            <a:ext cx="5637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새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블록 몇개가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더 추가될 때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까지 기다린 후에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신뢰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809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D0AB7-343B-C84B-9DDC-71B7CAAD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핵심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정리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FF320-0A4C-5742-947C-32703832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서명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장부가 곧 화폐이다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작업증명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블록체인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78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E6B59-D1A1-0245-B1FC-5997132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추가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정보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1849D-21BC-B140-89CE-4734AED9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464"/>
            <a:ext cx="10515600" cy="435133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해시값에서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앞자리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개수는 주기적으로 바뀐다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난이도 조절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 보상은 약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년 주기로 반감한다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현재는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6.25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	210,000*(50+25+12.5+6.25+……)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거래가 이루어질 때마다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채굴자에게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가는 수수료도 발생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거래가 블록에 포함되도록 인센티브 부여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 외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머클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트리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스크립팅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POW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대안 등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81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72A0A1-1EFD-2C45-8094-B3C787B0BB51}"/>
              </a:ext>
            </a:extLst>
          </p:cNvPr>
          <p:cNvSpPr txBox="1"/>
          <p:nvPr/>
        </p:nvSpPr>
        <p:spPr>
          <a:xfrm>
            <a:off x="2917371" y="2989942"/>
            <a:ext cx="635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자산 시장에 영향을 주는 요소는</a:t>
            </a: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4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6699E-2EF6-8D44-BAC7-C5B9F41B54E8}"/>
              </a:ext>
            </a:extLst>
          </p:cNvPr>
          <p:cNvSpPr txBox="1"/>
          <p:nvPr/>
        </p:nvSpPr>
        <p:spPr>
          <a:xfrm>
            <a:off x="2917371" y="2989942"/>
            <a:ext cx="635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그렇다면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은</a:t>
            </a: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629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81912-231B-8A4C-8436-792D5430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2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On-Chain Data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CF2D8-B728-2B4A-AC58-3FDA4B34917D}"/>
              </a:ext>
            </a:extLst>
          </p:cNvPr>
          <p:cNvSpPr txBox="1"/>
          <p:nvPr/>
        </p:nvSpPr>
        <p:spPr>
          <a:xfrm>
            <a:off x="3140765" y="3560109"/>
            <a:ext cx="591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ore-K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www.blockchain.com</a:t>
            </a:r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ko-Kore-K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btc</a:t>
            </a:r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/block/000000000000000000007e3db7887e12ab530882c7d44eb27efbf59d6ef9e45a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961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DEAE89-B98C-EC45-AEDB-ADE599801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905" y="1582056"/>
            <a:ext cx="10814190" cy="489857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329920-CB69-7641-874F-D7A5E1C8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05" y="25649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RNN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54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353F59A3-BB1F-F94C-A20D-4AAF7B05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4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76E5-37A5-5044-8BC5-E3229678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LSTM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5E7EE9-493B-994F-89D5-C1EBC3A8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8" y="1328393"/>
            <a:ext cx="10515600" cy="51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ACCA-FBF5-2E44-8CF4-7C5FF008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Scaling</a:t>
            </a:r>
            <a:endParaRPr kumimoji="1" lang="ko-Kore-KR" altLang="en-US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51104-3AE9-3B47-AB7B-7CDAE4C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7" y="1107848"/>
            <a:ext cx="9887857" cy="575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32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38F4B-7ADE-A947-AE10-14D247E9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Training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A6BE50-F7DB-564F-8093-78DC8E29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9203"/>
            <a:ext cx="10515599" cy="57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42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DB955-B099-6A43-A8C9-222B1EF3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Results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1DF18-072C-034A-ABD3-7F17C2F7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1013818"/>
            <a:ext cx="9700260" cy="55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32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4CB4A-672D-B942-B758-C42B793B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409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Future Areas of Research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03315-56C7-2548-A5DC-5289A585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63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암호화폐의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온체인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메트릭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사용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 시장을 흔들만한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Whale(1000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 이상의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BTC 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소유자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파생상품 시장의 영향력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 세련된 학습 알고리즘 이용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2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5274B-EE44-7F46-83AD-8D2574AD1860}"/>
              </a:ext>
            </a:extLst>
          </p:cNvPr>
          <p:cNvSpPr txBox="1"/>
          <p:nvPr/>
        </p:nvSpPr>
        <p:spPr>
          <a:xfrm>
            <a:off x="351572" y="1305340"/>
            <a:ext cx="5271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10" name="그림 9" descr="사람, 소녀, 가장, 젊은이(가) 표시된 사진&#10;&#10;자동 생성된 설명">
            <a:extLst>
              <a:ext uri="{FF2B5EF4-FFF2-40B4-BE49-F238E27FC236}">
                <a16:creationId xmlns:a16="http://schemas.microsoft.com/office/drawing/2014/main" id="{509C06B1-5B6C-A749-A999-7B7DAD0F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"/>
            <a:ext cx="6203576" cy="685800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D39E59-EBFC-624C-A04E-46B5D826983A}"/>
              </a:ext>
            </a:extLst>
          </p:cNvPr>
          <p:cNvCxnSpPr>
            <a:cxnSpLocks/>
          </p:cNvCxnSpPr>
          <p:nvPr/>
        </p:nvCxnSpPr>
        <p:spPr>
          <a:xfrm>
            <a:off x="5486400" y="424069"/>
            <a:ext cx="0" cy="600986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7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331A5E-A26C-F040-8F27-ACB8EFE2CD04}"/>
              </a:ext>
            </a:extLst>
          </p:cNvPr>
          <p:cNvSpPr txBox="1"/>
          <p:nvPr/>
        </p:nvSpPr>
        <p:spPr>
          <a:xfrm>
            <a:off x="2955145" y="2679211"/>
            <a:ext cx="62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신뢰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+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암호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암호화폐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310195-47C1-3C47-A9D1-965DDDFD4E04}"/>
              </a:ext>
            </a:extLst>
          </p:cNvPr>
          <p:cNvSpPr/>
          <p:nvPr/>
        </p:nvSpPr>
        <p:spPr>
          <a:xfrm>
            <a:off x="4724022" y="3429000"/>
            <a:ext cx="274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https://coinmarketcap.com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051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D9D130-FF5B-2049-8E8A-DD7B9767EB40}"/>
              </a:ext>
            </a:extLst>
          </p:cNvPr>
          <p:cNvGrpSpPr/>
          <p:nvPr/>
        </p:nvGrpSpPr>
        <p:grpSpPr>
          <a:xfrm>
            <a:off x="1045923" y="183717"/>
            <a:ext cx="3125244" cy="645091"/>
            <a:chOff x="657616" y="645090"/>
            <a:chExt cx="4755720" cy="10584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35F27-B827-3E4D-8ED9-DB36BB41EBF8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0E00E6-BF68-ED47-93A1-B6DF493C3038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4CABAE-B7DA-8D4B-94B8-BA182A1300AD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꺾인 연결선[E] 8">
              <a:extLst>
                <a:ext uri="{FF2B5EF4-FFF2-40B4-BE49-F238E27FC236}">
                  <a16:creationId xmlns:a16="http://schemas.microsoft.com/office/drawing/2014/main" id="{E2A3716E-A781-8B4E-8147-2AFACAC8D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DEF709B5-8D8F-5B4A-8FF2-6206137F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DC66682-58BB-7846-B214-AEBEB2A42635}"/>
              </a:ext>
            </a:extLst>
          </p:cNvPr>
          <p:cNvSpPr txBox="1"/>
          <p:nvPr/>
        </p:nvSpPr>
        <p:spPr>
          <a:xfrm>
            <a:off x="4824086" y="2595509"/>
            <a:ext cx="254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전자서명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해시 함수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5" name="그림 34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CCF8B2A1-4F44-8644-B278-3E893AE6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16" y="4585084"/>
            <a:ext cx="1519173" cy="2272916"/>
          </a:xfrm>
          <a:prstGeom prst="rect">
            <a:avLst/>
          </a:prstGeom>
        </p:spPr>
      </p:pic>
      <p:pic>
        <p:nvPicPr>
          <p:cNvPr id="37" name="그림 36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EB81171B-37E8-CF41-B1C0-BF0C7452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09" y="4534432"/>
            <a:ext cx="1519173" cy="2323568"/>
          </a:xfrm>
          <a:prstGeom prst="rect">
            <a:avLst/>
          </a:prstGeom>
        </p:spPr>
      </p:pic>
      <p:pic>
        <p:nvPicPr>
          <p:cNvPr id="39" name="그림 38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5FD30BCD-7669-2D45-8C18-18041205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17" y="922758"/>
            <a:ext cx="1519173" cy="2272916"/>
          </a:xfrm>
          <a:prstGeom prst="rect">
            <a:avLst/>
          </a:prstGeom>
        </p:spPr>
      </p:pic>
      <p:pic>
        <p:nvPicPr>
          <p:cNvPr id="43" name="그림 42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7EB3003B-39A9-054E-947F-5E946EFCF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210" y="958590"/>
            <a:ext cx="1519173" cy="227291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8AC4F5-F258-EE47-A459-1C51DA42F771}"/>
              </a:ext>
            </a:extLst>
          </p:cNvPr>
          <p:cNvGrpSpPr/>
          <p:nvPr/>
        </p:nvGrpSpPr>
        <p:grpSpPr>
          <a:xfrm>
            <a:off x="8065173" y="183716"/>
            <a:ext cx="3125244" cy="645091"/>
            <a:chOff x="657616" y="645090"/>
            <a:chExt cx="4755720" cy="105845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8DAFC5-73FF-4D48-97BF-91E607491106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DF30D0C-DF9F-A147-80A0-EF37F7B6A965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B2EED7C-BD28-494D-A849-F9CE4F03FB0D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7B1A1948-E276-5041-8752-9E48B034C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A040463F-AC1D-734A-9514-C2E4B2CEA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28C736C-A8E7-B040-A7FA-8C290E88BF0E}"/>
              </a:ext>
            </a:extLst>
          </p:cNvPr>
          <p:cNvGrpSpPr/>
          <p:nvPr/>
        </p:nvGrpSpPr>
        <p:grpSpPr>
          <a:xfrm>
            <a:off x="1045923" y="3843505"/>
            <a:ext cx="3125244" cy="645091"/>
            <a:chOff x="657616" y="645090"/>
            <a:chExt cx="4755720" cy="105845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5CD9FAA-AA57-C441-B427-C009F1FEA2D5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7F1B39-C3F6-A64A-B4E6-7C4EF7C8D2EB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BDA3EC-7A3A-E149-B2DA-921669D90A39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7788D3A7-2411-8846-810A-AEA9EE4BB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74F59EC4-3674-4E46-A129-7E90CDC79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8A0035-24FB-2D48-975D-E623F317A8B5}"/>
              </a:ext>
            </a:extLst>
          </p:cNvPr>
          <p:cNvGrpSpPr/>
          <p:nvPr/>
        </p:nvGrpSpPr>
        <p:grpSpPr>
          <a:xfrm>
            <a:off x="8020833" y="3843504"/>
            <a:ext cx="3125244" cy="645091"/>
            <a:chOff x="657616" y="645090"/>
            <a:chExt cx="4755720" cy="105845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B06B1D-1182-4F46-978E-11443CB60E85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AE81A4-DC29-BC4D-B06B-2414CF86B142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8DBF1C-FA58-084E-84C5-E2D51620CDBC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2B6133AA-B41F-6146-ADF3-E906EF9DC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058E69F4-48B9-A743-A4BC-1A0DE2937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04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</TotalTime>
  <Words>965</Words>
  <Application>Microsoft Macintosh PowerPoint</Application>
  <PresentationFormat>와이드스크린</PresentationFormat>
  <Paragraphs>409</Paragraphs>
  <Slides>64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BM HANNA Pro OTF</vt:lpstr>
      <vt:lpstr>Arial</vt:lpstr>
      <vt:lpstr>Calibri</vt:lpstr>
      <vt:lpstr>Calibri Light</vt:lpstr>
      <vt:lpstr>Cambria Math</vt:lpstr>
      <vt:lpstr>Office 테마</vt:lpstr>
      <vt:lpstr>비트코인과 LSTM을 이용한 가격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장부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장부 규칙</vt:lpstr>
      <vt:lpstr>PowerPoint 프레젠테이션</vt:lpstr>
      <vt:lpstr>미리 적립해둔 금액 이상으로는 지출 불가</vt:lpstr>
      <vt:lpstr>장부 규칙</vt:lpstr>
      <vt:lpstr>PowerPoint 프레젠테이션</vt:lpstr>
      <vt:lpstr>PowerPoint 프레젠테이션</vt:lpstr>
      <vt:lpstr>PowerPoint 프레젠테이션</vt:lpstr>
      <vt:lpstr>PowerPoint 프레젠테이션</vt:lpstr>
      <vt:lpstr>탈중앙화 (Decentralization)</vt:lpstr>
      <vt:lpstr>탈중앙화를 향한 의문점</vt:lpstr>
      <vt:lpstr>PowerPoint 프레젠테이션</vt:lpstr>
      <vt:lpstr>PowerPoint 프레젠테이션</vt:lpstr>
      <vt:lpstr>장부 규칙</vt:lpstr>
      <vt:lpstr>PowerPoint 프레젠테이션</vt:lpstr>
      <vt:lpstr>암호화 해시 함수</vt:lpstr>
      <vt:lpstr>PowerPoint 프레젠테이션</vt:lpstr>
      <vt:lpstr>SHA256</vt:lpstr>
      <vt:lpstr>PowerPoint 프레젠테이션</vt:lpstr>
      <vt:lpstr>PowerPoint 프레젠테이션</vt:lpstr>
      <vt:lpstr>SHA256 =&gt; Proof of Work(작업 증명) </vt:lpstr>
      <vt:lpstr>PowerPoint 프레젠테이션</vt:lpstr>
      <vt:lpstr>POW 증명방식</vt:lpstr>
      <vt:lpstr>PowerPoint 프레젠테이션</vt:lpstr>
      <vt:lpstr>PowerPoint 프레젠테이션</vt:lpstr>
      <vt:lpstr>PowerPoint 프레젠테이션</vt:lpstr>
      <vt:lpstr>블록 보상 (Block Reward)</vt:lpstr>
      <vt:lpstr>PowerPoint 프레젠테이션</vt:lpstr>
      <vt:lpstr>PowerPoint 프레젠테이션</vt:lpstr>
      <vt:lpstr>전산 작업에 대한 신뢰</vt:lpstr>
      <vt:lpstr>PowerPoint 프레젠테이션</vt:lpstr>
      <vt:lpstr>PowerPoint 프레젠테이션</vt:lpstr>
      <vt:lpstr>PowerPoint 프레젠테이션</vt:lpstr>
      <vt:lpstr>핵심 정리</vt:lpstr>
      <vt:lpstr>추가 정보</vt:lpstr>
      <vt:lpstr>PowerPoint 프레젠테이션</vt:lpstr>
      <vt:lpstr>PowerPoint 프레젠테이션</vt:lpstr>
      <vt:lpstr>On-Chain Data</vt:lpstr>
      <vt:lpstr>RNN</vt:lpstr>
      <vt:lpstr>LSTM</vt:lpstr>
      <vt:lpstr>Scaling</vt:lpstr>
      <vt:lpstr>Training</vt:lpstr>
      <vt:lpstr>Results</vt:lpstr>
      <vt:lpstr>Future Areas of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비트코인과 LSTM을 이용한 가격 예측</dc:title>
  <dc:creator>안유진</dc:creator>
  <cp:lastModifiedBy>안유진</cp:lastModifiedBy>
  <cp:revision>25</cp:revision>
  <dcterms:created xsi:type="dcterms:W3CDTF">2022-01-06T04:20:00Z</dcterms:created>
  <dcterms:modified xsi:type="dcterms:W3CDTF">2022-01-08T09:08:24Z</dcterms:modified>
</cp:coreProperties>
</file>